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5.png" ContentType="image/png"/>
  <Override PartName="/ppt/media/image93.png" ContentType="image/png"/>
  <Override PartName="/ppt/media/image92.png" ContentType="image/png"/>
  <Override PartName="/ppt/media/image90.png" ContentType="image/png"/>
  <Override PartName="/ppt/media/image89.jpeg" ContentType="image/jpeg"/>
  <Override PartName="/ppt/media/image82.png" ContentType="image/png"/>
  <Override PartName="/ppt/media/image80.png" ContentType="image/png"/>
  <Override PartName="/ppt/media/image36.jpeg" ContentType="image/jpeg"/>
  <Override PartName="/ppt/media/image91.jpeg" ContentType="image/jpeg"/>
  <Override PartName="/ppt/media/image29.png" ContentType="image/png"/>
  <Override PartName="/ppt/media/image31.jpeg" ContentType="image/jpeg"/>
  <Override PartName="/ppt/media/image23.jpeg" ContentType="image/jpeg"/>
  <Override PartName="/ppt/media/image56.jpeg" ContentType="image/jpeg"/>
  <Override PartName="/ppt/media/image86.png" ContentType="image/png"/>
  <Override PartName="/ppt/media/image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63.png" ContentType="image/png"/>
  <Override PartName="/ppt/media/image60.jpeg" ContentType="image/jpeg"/>
  <Override PartName="/ppt/media/image9.png" ContentType="image/png"/>
  <Override PartName="/ppt/media/image88.png" ContentType="image/png"/>
  <Override PartName="/ppt/media/image7.png" ContentType="image/png"/>
  <Override PartName="/ppt/media/image19.jpeg" ContentType="image/jpeg"/>
  <Override PartName="/ppt/media/image94.jpeg" ContentType="image/jpeg"/>
  <Override PartName="/ppt/media/image12.png" ContentType="image/png"/>
  <Override PartName="/ppt/media/image37.png" ContentType="image/png"/>
  <Override PartName="/ppt/media/image16.jpeg" ContentType="image/jpeg"/>
  <Override PartName="/ppt/media/image83.jpeg" ContentType="image/jpeg"/>
  <Override PartName="/ppt/media/image8.png" ContentType="image/png"/>
  <Override PartName="/ppt/media/image10.jpeg" ContentType="image/jpeg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64.jpeg" ContentType="image/jpeg"/>
  <Override PartName="/ppt/media/image30.png" ContentType="image/png"/>
  <Override PartName="/ppt/media/image55.png" ContentType="image/png"/>
  <Override PartName="/ppt/media/image27.jpeg" ContentType="image/jpe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5.png" ContentType="image/png"/>
  <Override PartName="/ppt/media/image85.jpeg" ContentType="image/jpeg"/>
  <Override PartName="/ppt/media/image18.png" ContentType="image/png"/>
  <Override PartName="/ppt/media/image1.jpeg" ContentType="image/jpeg"/>
  <Override PartName="/ppt/media/image17.png" ContentType="image/png"/>
  <Override PartName="/ppt/media/image2.jpeg" ContentType="image/jpeg"/>
  <Override PartName="/ppt/media/image11.png" ContentType="image/png"/>
  <Override PartName="/ppt/media/image13.png" ContentType="image/png"/>
  <Override PartName="/ppt/media/image87.jpeg" ContentType="image/jpeg"/>
  <Override PartName="/ppt/media/image14.jpeg" ContentType="image/jpeg"/>
  <Override PartName="/ppt/media/image38.png" ContentType="image/png"/>
  <Override PartName="/ppt/media/image15.png" ContentType="image/png"/>
  <Override PartName="/ppt/media/image39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jpeg" ContentType="image/jpe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44.png" ContentType="image/png"/>
  <Override PartName="/ppt/media/image81.jpeg" ContentType="image/jpeg"/>
  <Override PartName="/ppt/media/image69.png" ContentType="image/png"/>
  <Override PartName="/ppt/media/image46.jpeg" ContentType="image/jpeg"/>
  <Override PartName="/ppt/media/image48.jpeg" ContentType="image/jpeg"/>
  <Override PartName="/ppt/media/image50.jpeg" ContentType="image/jpeg"/>
  <Override PartName="/ppt/media/image51.png" ContentType="image/png"/>
  <Override PartName="/ppt/media/image70.jpeg" ContentType="image/jpeg"/>
  <Override PartName="/ppt/media/image76.png" ContentType="image/png"/>
  <Override PartName="/ppt/media/image52.jpeg" ContentType="image/jpeg"/>
  <Override PartName="/ppt/media/image74.png" ContentType="image/png"/>
  <Override PartName="/ppt/media/image53.png" ContentType="image/png"/>
  <Override PartName="/ppt/media/image78.png" ContentType="image/png"/>
  <Override PartName="/ppt/media/image54.jpeg" ContentType="image/jpeg"/>
  <Override PartName="/ppt/media/image58.jpeg" ContentType="image/jpeg"/>
  <Override PartName="/ppt/media/image62.jpeg" ContentType="image/jpeg"/>
  <Override PartName="/ppt/media/image66.jpeg" ContentType="image/jpeg"/>
  <Override PartName="/ppt/media/image68.jpeg" ContentType="image/jpeg"/>
  <Override PartName="/ppt/media/image71.png" ContentType="image/png"/>
  <Override PartName="/ppt/media/image61.png" ContentType="image/png"/>
  <Override PartName="/ppt/media/image72.jpeg" ContentType="image/jpeg"/>
  <Override PartName="/ppt/media/image73.png" ContentType="image/png"/>
  <Override PartName="/ppt/media/image75.jpeg" ContentType="image/jpeg"/>
  <Override PartName="/ppt/media/image20.png" ContentType="image/png"/>
  <Override PartName="/ppt/media/image77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391536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536480"/>
            <a:ext cx="85201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85201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593280"/>
            <a:ext cx="85201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536480"/>
            <a:ext cx="85201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391536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53648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3915360"/>
            <a:ext cx="27432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85201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593280"/>
            <a:ext cx="85201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391536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536480"/>
            <a:ext cx="4157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3915360"/>
            <a:ext cx="85201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GB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648D89A-8C59-4FDD-A442-5136C6C9ADC8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7632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536480"/>
            <a:ext cx="8520120" cy="4554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FDA0002E-F636-4A17-804A-EEAABBE205C7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png"/><Relationship Id="rId3" Type="http://schemas.openxmlformats.org/officeDocument/2006/relationships/hyperlink" Target="https://crates.io/crates/hyperfine" TargetMode="External"/><Relationship Id="rId4" Type="http://schemas.openxmlformats.org/officeDocument/2006/relationships/hyperlink" Target="https://valgrind.org/" TargetMode="External"/><Relationship Id="rId5" Type="http://schemas.openxmlformats.org/officeDocument/2006/relationships/hyperlink" Target="https://www.gnu.org/software/time/" TargetMode="External"/><Relationship Id="rId6" Type="http://schemas.openxmlformats.org/officeDocument/2006/relationships/hyperlink" Target="https://github.com/brendangregg/FlameGraph" TargetMode="External"/><Relationship Id="rId7" Type="http://schemas.openxmlformats.org/officeDocument/2006/relationships/hyperlink" Target="http://www.brendangregg.com/perf.html" TargetMode="External"/><Relationship Id="rId8" Type="http://schemas.openxmlformats.org/officeDocument/2006/relationships/hyperlink" Target="https://github.com/koute/not-perf" TargetMode="External"/><Relationship Id="rId9" Type="http://schemas.openxmlformats.org/officeDocument/2006/relationships/hyperlink" Target="https://crates.io/crates/cargo-instruments" TargetMode="External"/><Relationship Id="rId10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png"/><Relationship Id="rId3" Type="http://schemas.openxmlformats.org/officeDocument/2006/relationships/hyperlink" Target="https://crates.io/crates/criterion" TargetMode="External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hyperlink" Target="https://crates.io/crates/hyperfine" TargetMode="External"/><Relationship Id="rId4" Type="http://schemas.openxmlformats.org/officeDocument/2006/relationships/hyperlink" Target="https://valgrind.org/" TargetMode="External"/><Relationship Id="rId5" Type="http://schemas.openxmlformats.org/officeDocument/2006/relationships/hyperlink" Target="https://www.gnu.org/software/time/" TargetMode="External"/><Relationship Id="rId6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hyperlink" Target="https://i.pinimg.com/originals/35/65/f0/3565f0634c3d15af438df4444af87409.gif" TargetMode="External"/><Relationship Id="rId4" Type="http://schemas.openxmlformats.org/officeDocument/2006/relationships/hyperlink" Target="https://images.squarespace-cdn.com/content/v1/5a58d78bf09ca493e33865b4/1523491875690-EZL4CBVG5C4B8EOSIXK4/ke17ZwdGBToddI8pDm48kM19vGfAY4CpRvzWg9j4Rs97gQa3H78H3Y0txjaiv_0fDoOvxcdMmMKkDsyUqMSsMWxHk725yiiHCCLfrh8O1z5QPOohDIaIeljMHgDF5CVlOqpeNLcJ80NK65_fV7S1Ucs6qC7sr7nMoIk6RghKQ5zqaVLBrlbIpJKi9eKqHOg0LjA7Zh6OR0YZYaXtoY39jA/greece-olympia-statue-marble-face-man.jpg" TargetMode="External"/><Relationship Id="rId5" Type="http://schemas.openxmlformats.org/officeDocument/2006/relationships/hyperlink" Target="https://drawingacademy.com/drawing-progress" TargetMode="External"/><Relationship Id="rId6" Type="http://schemas.openxmlformats.org/officeDocument/2006/relationships/hyperlink" Target="https://fosdem.org/2020/schedule/event/rust_optimizing_rav1e/" TargetMode="External"/><Relationship Id="rId7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92880" y="3045600"/>
            <a:ext cx="8963640" cy="88488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7890480" y="6348600"/>
            <a:ext cx="125316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Arial"/>
                <a:ea typeface="Arial"/>
              </a:rPr>
              <a:t>www.kit.edu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334080" y="6344280"/>
            <a:ext cx="526860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900" spc="-1" strike="noStrike">
                <a:solidFill>
                  <a:srgbClr val="000000"/>
                </a:solidFill>
                <a:latin typeface="Arial"/>
                <a:ea typeface="Arial"/>
              </a:rPr>
              <a:t>KIT - The Research University in the Helmholtz Association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334080" y="3045960"/>
            <a:ext cx="6494040" cy="88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Arial"/>
              </a:rPr>
              <a:t>STEINBUCH CENTRE FOR COMPUTING (SCC) &amp;</a:t>
            </a:r>
            <a:br/>
            <a:r>
              <a:rPr b="0" lang="en-GB" sz="1400" spc="-1" strike="noStrike">
                <a:solidFill>
                  <a:srgbClr val="ffffff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83" name="Google Shape;59;p13" descr=""/>
          <p:cNvPicPr/>
          <p:nvPr/>
        </p:nvPicPr>
        <p:blipFill>
          <a:blip r:embed="rId1"/>
          <a:stretch/>
        </p:blipFill>
        <p:spPr>
          <a:xfrm>
            <a:off x="379440" y="30780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84" name="CustomShape 6"/>
          <p:cNvSpPr/>
          <p:nvPr/>
        </p:nvSpPr>
        <p:spPr>
          <a:xfrm>
            <a:off x="311760" y="2118240"/>
            <a:ext cx="855108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" name="CustomShape 7"/>
          <p:cNvSpPr/>
          <p:nvPr/>
        </p:nvSpPr>
        <p:spPr>
          <a:xfrm>
            <a:off x="334080" y="2574000"/>
            <a:ext cx="8551080" cy="3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by Uğur Çayoğlu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Bree Serif"/>
                <a:ea typeface="Bree Serif"/>
              </a:rPr>
              <a:t>   13. February 2020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194;p22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680A31CC-E5ED-4B1A-B820-E6096A6B1CDC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86" name="Google Shape;198;p22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87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4104720" y="3098160"/>
            <a:ext cx="1083600" cy="1441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677016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Google Shape;202;p22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pic>
        <p:nvPicPr>
          <p:cNvPr id="191" name="Google Shape;203;p22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pic>
        <p:nvPicPr>
          <p:cNvPr id="192" name="Google Shape;204;p22" descr=""/>
          <p:cNvPicPr/>
          <p:nvPr/>
        </p:nvPicPr>
        <p:blipFill>
          <a:blip r:embed="rId5"/>
          <a:srcRect l="56487" t="0" r="1641" b="10910"/>
          <a:stretch/>
        </p:blipFill>
        <p:spPr>
          <a:xfrm>
            <a:off x="70304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193" name="CustomShape 9"/>
          <p:cNvSpPr/>
          <p:nvPr/>
        </p:nvSpPr>
        <p:spPr>
          <a:xfrm>
            <a:off x="548028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0"/>
          <p:cNvSpPr/>
          <p:nvPr/>
        </p:nvSpPr>
        <p:spPr>
          <a:xfrm>
            <a:off x="200520" y="1775160"/>
            <a:ext cx="2667240" cy="2764440"/>
          </a:xfrm>
          <a:prstGeom prst="noSmoking">
            <a:avLst>
              <a:gd name="adj" fmla="val 18750"/>
            </a:avLst>
          </a:prstGeom>
          <a:solidFill>
            <a:srgbClr val="cc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213;p23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F5C8FD6C-EC50-4398-894E-BF0A918379A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01" name="Google Shape;217;p23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02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7"/>
          <p:cNvSpPr/>
          <p:nvPr/>
        </p:nvSpPr>
        <p:spPr>
          <a:xfrm>
            <a:off x="4104720" y="3098160"/>
            <a:ext cx="1083600" cy="1441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8"/>
          <p:cNvSpPr/>
          <p:nvPr/>
        </p:nvSpPr>
        <p:spPr>
          <a:xfrm>
            <a:off x="677016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221;p23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206" name="CustomShape 9"/>
          <p:cNvSpPr/>
          <p:nvPr/>
        </p:nvSpPr>
        <p:spPr>
          <a:xfrm flipH="1">
            <a:off x="2688840" y="1524960"/>
            <a:ext cx="85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223;p23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224;p23" descr=""/>
          <p:cNvPicPr/>
          <p:nvPr/>
        </p:nvPicPr>
        <p:blipFill>
          <a:blip r:embed="rId5"/>
          <a:srcRect l="56487" t="0" r="1641" b="10910"/>
          <a:stretch/>
        </p:blipFill>
        <p:spPr>
          <a:xfrm>
            <a:off x="70304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209" name="TextShape 10"/>
          <p:cNvSpPr txBox="1"/>
          <p:nvPr/>
        </p:nvSpPr>
        <p:spPr>
          <a:xfrm>
            <a:off x="314640" y="513540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Lossless compression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11"/>
          <p:cNvSpPr/>
          <p:nvPr/>
        </p:nvSpPr>
        <p:spPr>
          <a:xfrm>
            <a:off x="281484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2"/>
          <p:cNvSpPr/>
          <p:nvPr/>
        </p:nvSpPr>
        <p:spPr>
          <a:xfrm>
            <a:off x="548028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234;p24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16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711FCACA-5954-4AA5-9B00-5E1D02895CA0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18" name="Google Shape;238;p24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7"/>
          <p:cNvSpPr/>
          <p:nvPr/>
        </p:nvSpPr>
        <p:spPr>
          <a:xfrm>
            <a:off x="4104720" y="3098160"/>
            <a:ext cx="1083600" cy="1441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677016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Google Shape;242;p24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223" name="CustomShape 9"/>
          <p:cNvSpPr/>
          <p:nvPr/>
        </p:nvSpPr>
        <p:spPr>
          <a:xfrm flipH="1">
            <a:off x="2688840" y="1524960"/>
            <a:ext cx="85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244;p24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225" name="TextShape 10"/>
          <p:cNvSpPr txBox="1"/>
          <p:nvPr/>
        </p:nvSpPr>
        <p:spPr>
          <a:xfrm>
            <a:off x="227520" y="51325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Lossy compression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11"/>
          <p:cNvSpPr/>
          <p:nvPr/>
        </p:nvSpPr>
        <p:spPr>
          <a:xfrm>
            <a:off x="281484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2"/>
          <p:cNvSpPr/>
          <p:nvPr/>
        </p:nvSpPr>
        <p:spPr>
          <a:xfrm>
            <a:off x="548028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Google Shape;248;p24" descr=""/>
          <p:cNvPicPr/>
          <p:nvPr/>
        </p:nvPicPr>
        <p:blipFill>
          <a:blip r:embed="rId5"/>
          <a:srcRect l="7489" t="0" r="53134" b="10910"/>
          <a:stretch/>
        </p:blipFill>
        <p:spPr>
          <a:xfrm>
            <a:off x="7030800" y="2472120"/>
            <a:ext cx="1370160" cy="1913760"/>
          </a:xfrm>
          <a:prstGeom prst="rect">
            <a:avLst/>
          </a:prstGeom>
          <a:ln>
            <a:noFill/>
          </a:ln>
        </p:spPr>
      </p:pic>
      <p:sp>
        <p:nvSpPr>
          <p:cNvPr id="229" name="CustomShape 13"/>
          <p:cNvSpPr/>
          <p:nvPr/>
        </p:nvSpPr>
        <p:spPr>
          <a:xfrm>
            <a:off x="8027640" y="5963400"/>
            <a:ext cx="1029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Source [B]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oogle Shape;256;p25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34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4F4FB46-4F1C-4401-BB06-72F91A378DD1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36" name="Google Shape;260;p25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37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7"/>
          <p:cNvSpPr/>
          <p:nvPr/>
        </p:nvSpPr>
        <p:spPr>
          <a:xfrm>
            <a:off x="42836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41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42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273;p26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FB2CFB9-1720-4CF2-85B7-CE5304B46DF1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49" name="Google Shape;277;p26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4283640" y="251316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4646520" y="2692440"/>
            <a:ext cx="3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3"/>
          <p:cNvSpPr/>
          <p:nvPr/>
        </p:nvSpPr>
        <p:spPr>
          <a:xfrm>
            <a:off x="1534320" y="2000520"/>
            <a:ext cx="360" cy="14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4"/>
          <p:cNvSpPr/>
          <p:nvPr/>
        </p:nvSpPr>
        <p:spPr>
          <a:xfrm>
            <a:off x="3475080" y="212148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Calibri"/>
              </a:rPr>
              <a:t>Size of 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9" name="CustomShape 15"/>
          <p:cNvSpPr/>
          <p:nvPr/>
        </p:nvSpPr>
        <p:spPr>
          <a:xfrm>
            <a:off x="436680" y="117540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9900"/>
                </a:solidFill>
                <a:latin typeface="Calibri"/>
                <a:ea typeface="Calibri"/>
              </a:rPr>
              <a:t>Size of original data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Google Shape;294;p27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64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74156D22-6879-4AF1-A261-889D63BEEE84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66" name="Google Shape;298;p27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67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42836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1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4646520" y="2692080"/>
            <a:ext cx="3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3"/>
          <p:cNvSpPr/>
          <p:nvPr/>
        </p:nvSpPr>
        <p:spPr>
          <a:xfrm>
            <a:off x="1534320" y="2000520"/>
            <a:ext cx="360" cy="14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4"/>
          <p:cNvSpPr/>
          <p:nvPr/>
        </p:nvSpPr>
        <p:spPr>
          <a:xfrm>
            <a:off x="3475080" y="212112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Calibri"/>
              </a:rPr>
              <a:t>Size of 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6" name="CustomShape 15"/>
          <p:cNvSpPr/>
          <p:nvPr/>
        </p:nvSpPr>
        <p:spPr>
          <a:xfrm>
            <a:off x="436680" y="117540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9900"/>
                </a:solidFill>
                <a:latin typeface="Calibri"/>
                <a:ea typeface="Calibri"/>
              </a:rPr>
              <a:t>Size of original data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277" name="Group 16"/>
          <p:cNvGrpSpPr/>
          <p:nvPr/>
        </p:nvGrpSpPr>
        <p:grpSpPr>
          <a:xfrm>
            <a:off x="2242440" y="4969440"/>
            <a:ext cx="2342880" cy="392040"/>
            <a:chOff x="2242440" y="4969440"/>
            <a:chExt cx="2342880" cy="392040"/>
          </a:xfrm>
        </p:grpSpPr>
        <p:sp>
          <p:nvSpPr>
            <p:cNvPr id="278" name="CustomShape 17"/>
            <p:cNvSpPr/>
            <p:nvPr/>
          </p:nvSpPr>
          <p:spPr>
            <a:xfrm rot="10800000">
              <a:off x="3035520" y="5361120"/>
              <a:ext cx="757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8"/>
            <p:cNvSpPr/>
            <p:nvPr/>
          </p:nvSpPr>
          <p:spPr>
            <a:xfrm>
              <a:off x="2242440" y="496944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0000"/>
                  </a:solidFill>
                  <a:latin typeface="Calibri"/>
                  <a:ea typeface="Calibri"/>
                </a:rPr>
                <a:t>Size of encoded data</a:t>
              </a:r>
              <a:endParaRPr b="0" lang="en-GB" sz="2000" spc="-1" strike="noStrike">
                <a:latin typeface="Arial"/>
              </a:endParaRPr>
            </a:p>
          </p:txBody>
        </p:sp>
      </p:grpSp>
      <p:grpSp>
        <p:nvGrpSpPr>
          <p:cNvPr id="280" name="Group 19"/>
          <p:cNvGrpSpPr/>
          <p:nvPr/>
        </p:nvGrpSpPr>
        <p:grpSpPr>
          <a:xfrm>
            <a:off x="2242440" y="5519880"/>
            <a:ext cx="2342880" cy="412920"/>
            <a:chOff x="2242440" y="5519880"/>
            <a:chExt cx="2342880" cy="412920"/>
          </a:xfrm>
        </p:grpSpPr>
        <p:sp>
          <p:nvSpPr>
            <p:cNvPr id="281" name="CustomShape 20"/>
            <p:cNvSpPr/>
            <p:nvPr/>
          </p:nvSpPr>
          <p:spPr>
            <a:xfrm rot="10800000">
              <a:off x="2580120" y="5932440"/>
              <a:ext cx="1667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99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1"/>
            <p:cNvSpPr/>
            <p:nvPr/>
          </p:nvSpPr>
          <p:spPr>
            <a:xfrm>
              <a:off x="2242440" y="551988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9900"/>
                  </a:solidFill>
                  <a:latin typeface="Calibri"/>
                  <a:ea typeface="Calibri"/>
                </a:rPr>
                <a:t>Size of original data</a:t>
              </a:r>
              <a:endParaRPr b="0" lang="en-GB" sz="2000" spc="-1" strike="noStrike">
                <a:latin typeface="Arial"/>
              </a:endParaRPr>
            </a:p>
          </p:txBody>
        </p:sp>
      </p:grpSp>
      <p:sp>
        <p:nvSpPr>
          <p:cNvPr id="283" name="CustomShape 22"/>
          <p:cNvSpPr/>
          <p:nvPr/>
        </p:nvSpPr>
        <p:spPr>
          <a:xfrm>
            <a:off x="4598280" y="5044680"/>
            <a:ext cx="245232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[no dimension]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oogle Shape;322;p28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88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9F400C5-C03D-402D-9C07-D1CB6B8EE0D8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90" name="Google Shape;326;p28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291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8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4" name="CustomShape 9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245448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2"/>
          <p:cNvSpPr/>
          <p:nvPr/>
        </p:nvSpPr>
        <p:spPr>
          <a:xfrm>
            <a:off x="207360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9900ff"/>
                </a:solidFill>
                <a:latin typeface="Calibri"/>
                <a:ea typeface="Calibri"/>
              </a:rPr>
              <a:t>Encoding time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8" name="CustomShape 13"/>
          <p:cNvSpPr/>
          <p:nvPr/>
        </p:nvSpPr>
        <p:spPr>
          <a:xfrm>
            <a:off x="521136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4"/>
          <p:cNvSpPr/>
          <p:nvPr/>
        </p:nvSpPr>
        <p:spPr>
          <a:xfrm>
            <a:off x="479124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ff"/>
                </a:solidFill>
                <a:latin typeface="Calibri"/>
                <a:ea typeface="Calibri"/>
              </a:rPr>
              <a:t>Decoding time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00" name="CustomShape 15"/>
          <p:cNvSpPr/>
          <p:nvPr/>
        </p:nvSpPr>
        <p:spPr>
          <a:xfrm>
            <a:off x="42836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Google Shape;343;p29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305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601227D-1702-42F7-A892-528646F34974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307" name="Google Shape;347;p29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308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42494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>
            <a:off x="245448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3"/>
          <p:cNvSpPr/>
          <p:nvPr/>
        </p:nvSpPr>
        <p:spPr>
          <a:xfrm>
            <a:off x="207360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9900ff"/>
                </a:solidFill>
                <a:latin typeface="Calibri"/>
                <a:ea typeface="Calibri"/>
              </a:rPr>
              <a:t>Encoding time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16" name="CustomShape 14"/>
          <p:cNvSpPr/>
          <p:nvPr/>
        </p:nvSpPr>
        <p:spPr>
          <a:xfrm>
            <a:off x="521136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5"/>
          <p:cNvSpPr/>
          <p:nvPr/>
        </p:nvSpPr>
        <p:spPr>
          <a:xfrm>
            <a:off x="479124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ff"/>
                </a:solidFill>
                <a:latin typeface="Calibri"/>
                <a:ea typeface="Calibri"/>
              </a:rPr>
              <a:t>Decoding time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18" name="Group 16"/>
          <p:cNvGrpSpPr/>
          <p:nvPr/>
        </p:nvGrpSpPr>
        <p:grpSpPr>
          <a:xfrm>
            <a:off x="535320" y="4731120"/>
            <a:ext cx="3982680" cy="1074240"/>
            <a:chOff x="535320" y="4731120"/>
            <a:chExt cx="3982680" cy="1074240"/>
          </a:xfrm>
        </p:grpSpPr>
        <p:sp>
          <p:nvSpPr>
            <p:cNvPr id="319" name="CustomShape 17"/>
            <p:cNvSpPr/>
            <p:nvPr/>
          </p:nvSpPr>
          <p:spPr>
            <a:xfrm>
              <a:off x="916200" y="5127840"/>
              <a:ext cx="1581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9900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8"/>
            <p:cNvSpPr/>
            <p:nvPr/>
          </p:nvSpPr>
          <p:spPr>
            <a:xfrm>
              <a:off x="535320" y="473112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9900ff"/>
                  </a:solidFill>
                  <a:latin typeface="Calibri"/>
                  <a:ea typeface="Calibri"/>
                </a:rPr>
                <a:t>Encoding time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21" name="CustomShape 19"/>
            <p:cNvSpPr/>
            <p:nvPr/>
          </p:nvSpPr>
          <p:spPr>
            <a:xfrm rot="10800000">
              <a:off x="873000" y="5805000"/>
              <a:ext cx="1667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99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20"/>
            <p:cNvSpPr/>
            <p:nvPr/>
          </p:nvSpPr>
          <p:spPr>
            <a:xfrm>
              <a:off x="535320" y="539244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9900"/>
                  </a:solidFill>
                  <a:latin typeface="Calibri"/>
                  <a:ea typeface="Calibri"/>
                </a:rPr>
                <a:t>Size of original data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23" name="CustomShape 21"/>
            <p:cNvSpPr/>
            <p:nvPr/>
          </p:nvSpPr>
          <p:spPr>
            <a:xfrm>
              <a:off x="2632680" y="4932000"/>
              <a:ext cx="1885320" cy="70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Encoding</a:t>
              </a:r>
              <a:br/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Throughput</a:t>
              </a:r>
              <a:endParaRPr b="0" lang="en-GB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[Bytes/sec]</a:t>
              </a:r>
              <a:endParaRPr b="0" lang="en-GB" sz="2000" spc="-1" strike="noStrike">
                <a:latin typeface="Arial"/>
              </a:endParaRPr>
            </a:p>
          </p:txBody>
        </p:sp>
      </p:grpSp>
      <p:sp>
        <p:nvSpPr>
          <p:cNvPr id="324" name="CustomShape 22"/>
          <p:cNvSpPr/>
          <p:nvPr/>
        </p:nvSpPr>
        <p:spPr>
          <a:xfrm>
            <a:off x="1534320" y="2000520"/>
            <a:ext cx="360" cy="14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3"/>
          <p:cNvSpPr/>
          <p:nvPr/>
        </p:nvSpPr>
        <p:spPr>
          <a:xfrm>
            <a:off x="436680" y="117540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9900"/>
                </a:solidFill>
                <a:latin typeface="Calibri"/>
                <a:ea typeface="Calibri"/>
              </a:rPr>
              <a:t>Size of original data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26" name="Group 24"/>
          <p:cNvGrpSpPr/>
          <p:nvPr/>
        </p:nvGrpSpPr>
        <p:grpSpPr>
          <a:xfrm>
            <a:off x="4778280" y="4731120"/>
            <a:ext cx="3982680" cy="902880"/>
            <a:chOff x="4778280" y="4731120"/>
            <a:chExt cx="3982680" cy="902880"/>
          </a:xfrm>
        </p:grpSpPr>
        <p:sp>
          <p:nvSpPr>
            <p:cNvPr id="327" name="CustomShape 25"/>
            <p:cNvSpPr/>
            <p:nvPr/>
          </p:nvSpPr>
          <p:spPr>
            <a:xfrm>
              <a:off x="5159160" y="5127840"/>
              <a:ext cx="1581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26"/>
            <p:cNvSpPr/>
            <p:nvPr/>
          </p:nvSpPr>
          <p:spPr>
            <a:xfrm>
              <a:off x="4778280" y="473112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0000ff"/>
                  </a:solidFill>
                  <a:latin typeface="Calibri"/>
                  <a:ea typeface="Calibri"/>
                </a:rPr>
                <a:t>Decoding time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29" name="CustomShape 27"/>
            <p:cNvSpPr/>
            <p:nvPr/>
          </p:nvSpPr>
          <p:spPr>
            <a:xfrm>
              <a:off x="6875640" y="4932000"/>
              <a:ext cx="1885320" cy="70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Decoding</a:t>
              </a:r>
              <a:br/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Throughput</a:t>
              </a:r>
              <a:endParaRPr b="0" lang="en-GB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[Bytes/sec]</a:t>
              </a:r>
              <a:endParaRPr b="0" lang="en-GB" sz="2000" spc="-1" strike="noStrike">
                <a:latin typeface="Arial"/>
              </a:endParaRPr>
            </a:p>
          </p:txBody>
        </p:sp>
      </p:grpSp>
      <p:grpSp>
        <p:nvGrpSpPr>
          <p:cNvPr id="330" name="Group 28"/>
          <p:cNvGrpSpPr/>
          <p:nvPr/>
        </p:nvGrpSpPr>
        <p:grpSpPr>
          <a:xfrm>
            <a:off x="4791240" y="5401080"/>
            <a:ext cx="2342880" cy="392040"/>
            <a:chOff x="4791240" y="5401080"/>
            <a:chExt cx="2342880" cy="392040"/>
          </a:xfrm>
        </p:grpSpPr>
        <p:sp>
          <p:nvSpPr>
            <p:cNvPr id="331" name="CustomShape 29"/>
            <p:cNvSpPr/>
            <p:nvPr/>
          </p:nvSpPr>
          <p:spPr>
            <a:xfrm rot="10800000">
              <a:off x="5584680" y="5792760"/>
              <a:ext cx="757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30"/>
            <p:cNvSpPr/>
            <p:nvPr/>
          </p:nvSpPr>
          <p:spPr>
            <a:xfrm>
              <a:off x="4791240" y="540108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0000"/>
                  </a:solidFill>
                  <a:latin typeface="Calibri"/>
                  <a:ea typeface="Calibri"/>
                </a:rPr>
                <a:t>Size of encoded data</a:t>
              </a:r>
              <a:endParaRPr b="0" lang="en-GB" sz="2000" spc="-1" strike="noStrike">
                <a:latin typeface="Arial"/>
              </a:endParaRPr>
            </a:p>
          </p:txBody>
        </p:sp>
      </p:grpSp>
      <p:sp>
        <p:nvSpPr>
          <p:cNvPr id="333" name="CustomShape 31"/>
          <p:cNvSpPr/>
          <p:nvPr/>
        </p:nvSpPr>
        <p:spPr>
          <a:xfrm>
            <a:off x="4646520" y="2692080"/>
            <a:ext cx="3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2"/>
          <p:cNvSpPr/>
          <p:nvPr/>
        </p:nvSpPr>
        <p:spPr>
          <a:xfrm>
            <a:off x="3475080" y="212112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Calibri"/>
              </a:rPr>
              <a:t>Size of encoded data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Google Shape;381;p30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339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EE63477-AE1E-4694-8DD0-672B08DD666D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341" name="Google Shape;385;p30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342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42494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6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7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8" name="CustomShape 12"/>
          <p:cNvSpPr/>
          <p:nvPr/>
        </p:nvSpPr>
        <p:spPr>
          <a:xfrm>
            <a:off x="245448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3"/>
          <p:cNvSpPr/>
          <p:nvPr/>
        </p:nvSpPr>
        <p:spPr>
          <a:xfrm>
            <a:off x="207360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9900ff"/>
                </a:solidFill>
                <a:latin typeface="Calibri"/>
                <a:ea typeface="Calibri"/>
              </a:rPr>
              <a:t>Encoding time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50" name="Group 14"/>
          <p:cNvGrpSpPr/>
          <p:nvPr/>
        </p:nvGrpSpPr>
        <p:grpSpPr>
          <a:xfrm>
            <a:off x="535320" y="4731120"/>
            <a:ext cx="3982680" cy="1074240"/>
            <a:chOff x="535320" y="4731120"/>
            <a:chExt cx="3982680" cy="1074240"/>
          </a:xfrm>
        </p:grpSpPr>
        <p:sp>
          <p:nvSpPr>
            <p:cNvPr id="351" name="CustomShape 15"/>
            <p:cNvSpPr/>
            <p:nvPr/>
          </p:nvSpPr>
          <p:spPr>
            <a:xfrm>
              <a:off x="916200" y="5127840"/>
              <a:ext cx="1581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9900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6"/>
            <p:cNvSpPr/>
            <p:nvPr/>
          </p:nvSpPr>
          <p:spPr>
            <a:xfrm>
              <a:off x="535320" y="473112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9900ff"/>
                  </a:solidFill>
                  <a:latin typeface="Calibri"/>
                  <a:ea typeface="Calibri"/>
                </a:rPr>
                <a:t>Encoding time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53" name="CustomShape 17"/>
            <p:cNvSpPr/>
            <p:nvPr/>
          </p:nvSpPr>
          <p:spPr>
            <a:xfrm rot="10800000">
              <a:off x="873000" y="5805000"/>
              <a:ext cx="1667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99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18"/>
            <p:cNvSpPr/>
            <p:nvPr/>
          </p:nvSpPr>
          <p:spPr>
            <a:xfrm>
              <a:off x="535320" y="539244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9900"/>
                  </a:solidFill>
                  <a:latin typeface="Calibri"/>
                  <a:ea typeface="Calibri"/>
                </a:rPr>
                <a:t>Size of original data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55" name="CustomShape 19"/>
            <p:cNvSpPr/>
            <p:nvPr/>
          </p:nvSpPr>
          <p:spPr>
            <a:xfrm>
              <a:off x="2632680" y="4932000"/>
              <a:ext cx="1885320" cy="70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Encoding</a:t>
              </a:r>
              <a:br/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Throughput</a:t>
              </a:r>
              <a:endParaRPr b="0" lang="en-GB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[Bytes/sec]</a:t>
              </a:r>
              <a:endParaRPr b="0" lang="en-GB" sz="2000" spc="-1" strike="noStrike">
                <a:latin typeface="Arial"/>
              </a:endParaRPr>
            </a:p>
          </p:txBody>
        </p:sp>
      </p:grpSp>
      <p:sp>
        <p:nvSpPr>
          <p:cNvPr id="356" name="CustomShape 20"/>
          <p:cNvSpPr/>
          <p:nvPr/>
        </p:nvSpPr>
        <p:spPr>
          <a:xfrm>
            <a:off x="1534320" y="2000520"/>
            <a:ext cx="360" cy="14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1"/>
          <p:cNvSpPr/>
          <p:nvPr/>
        </p:nvSpPr>
        <p:spPr>
          <a:xfrm>
            <a:off x="436680" y="117540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9900"/>
                </a:solidFill>
                <a:latin typeface="Calibri"/>
                <a:ea typeface="Calibri"/>
              </a:rPr>
              <a:t>Size of original data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Google Shape;408;p31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F57B7D9-2B3A-4B4B-8561-F133DE42E8FE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364" name="Google Shape;412;p31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7"/>
          <p:cNvSpPr/>
          <p:nvPr/>
        </p:nvSpPr>
        <p:spPr>
          <a:xfrm>
            <a:off x="42494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69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70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71" name="CustomShape 12"/>
          <p:cNvSpPr/>
          <p:nvPr/>
        </p:nvSpPr>
        <p:spPr>
          <a:xfrm>
            <a:off x="521136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3"/>
          <p:cNvSpPr/>
          <p:nvPr/>
        </p:nvSpPr>
        <p:spPr>
          <a:xfrm>
            <a:off x="479124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ff"/>
                </a:solidFill>
                <a:latin typeface="Calibri"/>
                <a:ea typeface="Calibri"/>
              </a:rPr>
              <a:t>Decoding time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373" name="Group 14"/>
          <p:cNvGrpSpPr/>
          <p:nvPr/>
        </p:nvGrpSpPr>
        <p:grpSpPr>
          <a:xfrm>
            <a:off x="4778280" y="4731120"/>
            <a:ext cx="3982680" cy="902880"/>
            <a:chOff x="4778280" y="4731120"/>
            <a:chExt cx="3982680" cy="902880"/>
          </a:xfrm>
        </p:grpSpPr>
        <p:sp>
          <p:nvSpPr>
            <p:cNvPr id="374" name="CustomShape 15"/>
            <p:cNvSpPr/>
            <p:nvPr/>
          </p:nvSpPr>
          <p:spPr>
            <a:xfrm>
              <a:off x="5159160" y="5127840"/>
              <a:ext cx="1581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16"/>
            <p:cNvSpPr/>
            <p:nvPr/>
          </p:nvSpPr>
          <p:spPr>
            <a:xfrm>
              <a:off x="4778280" y="473112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0000ff"/>
                  </a:solidFill>
                  <a:latin typeface="Calibri"/>
                  <a:ea typeface="Calibri"/>
                </a:rPr>
                <a:t>Decoding time</a:t>
              </a:r>
              <a:endParaRPr b="0" lang="en-GB" sz="2000" spc="-1" strike="noStrike">
                <a:latin typeface="Arial"/>
              </a:endParaRPr>
            </a:p>
          </p:txBody>
        </p:sp>
        <p:sp>
          <p:nvSpPr>
            <p:cNvPr id="376" name="CustomShape 17"/>
            <p:cNvSpPr/>
            <p:nvPr/>
          </p:nvSpPr>
          <p:spPr>
            <a:xfrm>
              <a:off x="6875640" y="4932000"/>
              <a:ext cx="1885320" cy="70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Decoding</a:t>
              </a:r>
              <a:br/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Throughput</a:t>
              </a:r>
              <a:endParaRPr b="0" lang="en-GB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[Bytes/sec]</a:t>
              </a:r>
              <a:endParaRPr b="0" lang="en-GB" sz="2000" spc="-1" strike="noStrike">
                <a:latin typeface="Arial"/>
              </a:endParaRPr>
            </a:p>
          </p:txBody>
        </p:sp>
      </p:grpSp>
      <p:grpSp>
        <p:nvGrpSpPr>
          <p:cNvPr id="377" name="Group 18"/>
          <p:cNvGrpSpPr/>
          <p:nvPr/>
        </p:nvGrpSpPr>
        <p:grpSpPr>
          <a:xfrm>
            <a:off x="4791240" y="5401080"/>
            <a:ext cx="2342880" cy="392040"/>
            <a:chOff x="4791240" y="5401080"/>
            <a:chExt cx="2342880" cy="392040"/>
          </a:xfrm>
        </p:grpSpPr>
        <p:sp>
          <p:nvSpPr>
            <p:cNvPr id="378" name="CustomShape 19"/>
            <p:cNvSpPr/>
            <p:nvPr/>
          </p:nvSpPr>
          <p:spPr>
            <a:xfrm rot="10800000">
              <a:off x="5584680" y="5792760"/>
              <a:ext cx="757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20"/>
            <p:cNvSpPr/>
            <p:nvPr/>
          </p:nvSpPr>
          <p:spPr>
            <a:xfrm>
              <a:off x="4791240" y="5401080"/>
              <a:ext cx="234288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ff0000"/>
                  </a:solidFill>
                  <a:latin typeface="Calibri"/>
                  <a:ea typeface="Calibri"/>
                </a:rPr>
                <a:t>Size of encoded data</a:t>
              </a:r>
              <a:endParaRPr b="0" lang="en-GB" sz="2000" spc="-1" strike="noStrike">
                <a:latin typeface="Arial"/>
              </a:endParaRPr>
            </a:p>
          </p:txBody>
        </p:sp>
      </p:grpSp>
      <p:sp>
        <p:nvSpPr>
          <p:cNvPr id="380" name="CustomShape 21"/>
          <p:cNvSpPr/>
          <p:nvPr/>
        </p:nvSpPr>
        <p:spPr>
          <a:xfrm>
            <a:off x="4646520" y="2692080"/>
            <a:ext cx="3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2"/>
          <p:cNvSpPr/>
          <p:nvPr/>
        </p:nvSpPr>
        <p:spPr>
          <a:xfrm>
            <a:off x="3475080" y="212112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Calibri"/>
              </a:rPr>
              <a:t>Size of encoded data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Me, myself and 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68;p14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BCAAB2E-679E-4BC6-9B4A-C9B721128242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92" name="Google Shape;72;p14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pic>
        <p:nvPicPr>
          <p:cNvPr id="93" name="Google Shape;73;p14" descr=""/>
          <p:cNvPicPr/>
          <p:nvPr/>
        </p:nvPicPr>
        <p:blipFill>
          <a:blip r:embed="rId3"/>
          <a:srcRect l="28831" t="8094" r="53209" b="68857"/>
          <a:stretch/>
        </p:blipFill>
        <p:spPr>
          <a:xfrm>
            <a:off x="7696080" y="4596840"/>
            <a:ext cx="1138680" cy="1579680"/>
          </a:xfrm>
          <a:prstGeom prst="rect">
            <a:avLst/>
          </a:prstGeom>
          <a:ln>
            <a:noFill/>
          </a:ln>
        </p:spPr>
      </p:pic>
      <p:sp>
        <p:nvSpPr>
          <p:cNvPr id="94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Studied Information Management and Engineering @ KIT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5" name="Google Shape;75;p14" descr=""/>
          <p:cNvPicPr/>
          <p:nvPr/>
        </p:nvPicPr>
        <p:blipFill>
          <a:blip r:embed="rId4"/>
          <a:srcRect l="0" t="10992" r="0" b="0"/>
          <a:stretch/>
        </p:blipFill>
        <p:spPr>
          <a:xfrm>
            <a:off x="1772640" y="2111760"/>
            <a:ext cx="5598360" cy="308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Nomenclature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Google Shape;436;p32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386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E8368F7-BF3A-451F-8771-DC265EE22EEE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388" name="Google Shape;440;p32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389" name="CustomShape 6"/>
          <p:cNvSpPr/>
          <p:nvPr/>
        </p:nvSpPr>
        <p:spPr>
          <a:xfrm>
            <a:off x="849960" y="1658520"/>
            <a:ext cx="1368000" cy="1819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4249440" y="2512800"/>
            <a:ext cx="725400" cy="9651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8"/>
          <p:cNvSpPr/>
          <p:nvPr/>
        </p:nvSpPr>
        <p:spPr>
          <a:xfrm>
            <a:off x="7074720" y="1658520"/>
            <a:ext cx="1368000" cy="1819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9"/>
          <p:cNvSpPr/>
          <p:nvPr/>
        </p:nvSpPr>
        <p:spPr>
          <a:xfrm>
            <a:off x="59148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3" name="CustomShape 10"/>
          <p:cNvSpPr/>
          <p:nvPr/>
        </p:nvSpPr>
        <p:spPr>
          <a:xfrm>
            <a:off x="37040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4" name="CustomShape 11"/>
          <p:cNvSpPr/>
          <p:nvPr/>
        </p:nvSpPr>
        <p:spPr>
          <a:xfrm>
            <a:off x="6816240" y="37598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Decoded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5" name="CustomShape 12"/>
          <p:cNvSpPr/>
          <p:nvPr/>
        </p:nvSpPr>
        <p:spPr>
          <a:xfrm>
            <a:off x="245448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3"/>
          <p:cNvSpPr/>
          <p:nvPr/>
        </p:nvSpPr>
        <p:spPr>
          <a:xfrm>
            <a:off x="207360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9900ff"/>
                </a:solidFill>
                <a:latin typeface="Calibri"/>
                <a:ea typeface="Calibri"/>
              </a:rPr>
              <a:t>Encoding time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5211360" y="3240000"/>
            <a:ext cx="158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5"/>
          <p:cNvSpPr/>
          <p:nvPr/>
        </p:nvSpPr>
        <p:spPr>
          <a:xfrm>
            <a:off x="4791240" y="284364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ff"/>
                </a:solidFill>
                <a:latin typeface="Calibri"/>
                <a:ea typeface="Calibri"/>
              </a:rPr>
              <a:t>Decoding time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9" name="CustomShape 16"/>
          <p:cNvSpPr/>
          <p:nvPr/>
        </p:nvSpPr>
        <p:spPr>
          <a:xfrm>
            <a:off x="1534320" y="2000520"/>
            <a:ext cx="360" cy="14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99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7"/>
          <p:cNvSpPr/>
          <p:nvPr/>
        </p:nvSpPr>
        <p:spPr>
          <a:xfrm>
            <a:off x="436680" y="117540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9900"/>
                </a:solidFill>
                <a:latin typeface="Calibri"/>
                <a:ea typeface="Calibri"/>
              </a:rPr>
              <a:t>Size of original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18"/>
          <p:cNvSpPr/>
          <p:nvPr/>
        </p:nvSpPr>
        <p:spPr>
          <a:xfrm>
            <a:off x="4646520" y="2692080"/>
            <a:ext cx="3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9"/>
          <p:cNvSpPr/>
          <p:nvPr/>
        </p:nvSpPr>
        <p:spPr>
          <a:xfrm>
            <a:off x="3475080" y="2121120"/>
            <a:ext cx="23428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Calibri"/>
              </a:rPr>
              <a:t>Size of encoded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3" name="CustomShape 20"/>
          <p:cNvSpPr/>
          <p:nvPr/>
        </p:nvSpPr>
        <p:spPr>
          <a:xfrm>
            <a:off x="5075640" y="508644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Throughput (T)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[Bytes/sec]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4" name="CustomShape 21"/>
          <p:cNvSpPr/>
          <p:nvPr/>
        </p:nvSpPr>
        <p:spPr>
          <a:xfrm>
            <a:off x="2049480" y="5086440"/>
            <a:ext cx="274176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 (CF)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[no dimension]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Iterative Process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oogle Shape;463;p33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409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19E48B6-BFE3-4DC4-B2F7-5FACB5EE416D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411" name="Google Shape;467;p33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412" name="CustomShape 6"/>
          <p:cNvSpPr/>
          <p:nvPr/>
        </p:nvSpPr>
        <p:spPr>
          <a:xfrm>
            <a:off x="1173960" y="1279440"/>
            <a:ext cx="36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7"/>
          <p:cNvSpPr/>
          <p:nvPr/>
        </p:nvSpPr>
        <p:spPr>
          <a:xfrm rot="10800000">
            <a:off x="3918960" y="3346920"/>
            <a:ext cx="274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4" name="Group 8"/>
          <p:cNvGrpSpPr/>
          <p:nvPr/>
        </p:nvGrpSpPr>
        <p:grpSpPr>
          <a:xfrm>
            <a:off x="1516320" y="1390680"/>
            <a:ext cx="1875240" cy="1700640"/>
            <a:chOff x="1516320" y="1390680"/>
            <a:chExt cx="1875240" cy="1700640"/>
          </a:xfrm>
        </p:grpSpPr>
        <p:sp>
          <p:nvSpPr>
            <p:cNvPr id="415" name="CustomShape 9"/>
            <p:cNvSpPr/>
            <p:nvPr/>
          </p:nvSpPr>
          <p:spPr>
            <a:xfrm flipH="1" rot="10800000">
              <a:off x="2144520" y="24530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10"/>
            <p:cNvSpPr/>
            <p:nvPr/>
          </p:nvSpPr>
          <p:spPr>
            <a:xfrm flipH="1" rot="10800000">
              <a:off x="2347920" y="22402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11"/>
            <p:cNvSpPr/>
            <p:nvPr/>
          </p:nvSpPr>
          <p:spPr>
            <a:xfrm flipH="1" rot="10800000">
              <a:off x="2560320" y="20286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2"/>
            <p:cNvSpPr/>
            <p:nvPr/>
          </p:nvSpPr>
          <p:spPr>
            <a:xfrm flipH="1" rot="10800000">
              <a:off x="2763720" y="18158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3"/>
            <p:cNvSpPr/>
            <p:nvPr/>
          </p:nvSpPr>
          <p:spPr>
            <a:xfrm flipH="1" rot="10800000">
              <a:off x="2976120" y="16030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4"/>
            <p:cNvSpPr/>
            <p:nvPr/>
          </p:nvSpPr>
          <p:spPr>
            <a:xfrm flipH="1" rot="10800000">
              <a:off x="1932120" y="26658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5"/>
            <p:cNvSpPr/>
            <p:nvPr/>
          </p:nvSpPr>
          <p:spPr>
            <a:xfrm flipH="1" rot="10800000">
              <a:off x="1728720" y="287856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6"/>
            <p:cNvSpPr/>
            <p:nvPr/>
          </p:nvSpPr>
          <p:spPr>
            <a:xfrm flipH="1" rot="10800000">
              <a:off x="1516320" y="309132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CustomShape 17"/>
          <p:cNvSpPr/>
          <p:nvPr/>
        </p:nvSpPr>
        <p:spPr>
          <a:xfrm>
            <a:off x="660600" y="110988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CF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4" name="CustomShape 18"/>
          <p:cNvSpPr/>
          <p:nvPr/>
        </p:nvSpPr>
        <p:spPr>
          <a:xfrm>
            <a:off x="3837240" y="329616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Iterative Process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Google Shape;487;p34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428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429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CC40121-A2F5-4FC2-9E12-F53DBB1FC601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431" name="Google Shape;491;p34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432" name="CustomShape 6"/>
          <p:cNvSpPr/>
          <p:nvPr/>
        </p:nvSpPr>
        <p:spPr>
          <a:xfrm>
            <a:off x="1173960" y="1279440"/>
            <a:ext cx="36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7"/>
          <p:cNvSpPr/>
          <p:nvPr/>
        </p:nvSpPr>
        <p:spPr>
          <a:xfrm rot="10800000">
            <a:off x="3918960" y="3346920"/>
            <a:ext cx="274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4" name="Group 8"/>
          <p:cNvGrpSpPr/>
          <p:nvPr/>
        </p:nvGrpSpPr>
        <p:grpSpPr>
          <a:xfrm>
            <a:off x="1516320" y="1390680"/>
            <a:ext cx="1875240" cy="1700640"/>
            <a:chOff x="1516320" y="1390680"/>
            <a:chExt cx="1875240" cy="1700640"/>
          </a:xfrm>
        </p:grpSpPr>
        <p:sp>
          <p:nvSpPr>
            <p:cNvPr id="435" name="CustomShape 9"/>
            <p:cNvSpPr/>
            <p:nvPr/>
          </p:nvSpPr>
          <p:spPr>
            <a:xfrm flipH="1" rot="10800000">
              <a:off x="2144520" y="24530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10"/>
            <p:cNvSpPr/>
            <p:nvPr/>
          </p:nvSpPr>
          <p:spPr>
            <a:xfrm flipH="1" rot="10800000">
              <a:off x="2347920" y="22402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1"/>
            <p:cNvSpPr/>
            <p:nvPr/>
          </p:nvSpPr>
          <p:spPr>
            <a:xfrm flipH="1" rot="10800000">
              <a:off x="2560320" y="20286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2"/>
            <p:cNvSpPr/>
            <p:nvPr/>
          </p:nvSpPr>
          <p:spPr>
            <a:xfrm flipH="1" rot="10800000">
              <a:off x="2763720" y="18158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3"/>
            <p:cNvSpPr/>
            <p:nvPr/>
          </p:nvSpPr>
          <p:spPr>
            <a:xfrm flipH="1" rot="10800000">
              <a:off x="2976120" y="16030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4"/>
            <p:cNvSpPr/>
            <p:nvPr/>
          </p:nvSpPr>
          <p:spPr>
            <a:xfrm flipH="1" rot="10800000">
              <a:off x="1932120" y="26658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5"/>
            <p:cNvSpPr/>
            <p:nvPr/>
          </p:nvSpPr>
          <p:spPr>
            <a:xfrm flipH="1" rot="10800000">
              <a:off x="1728720" y="287856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6"/>
            <p:cNvSpPr/>
            <p:nvPr/>
          </p:nvSpPr>
          <p:spPr>
            <a:xfrm flipH="1" rot="10800000">
              <a:off x="1516320" y="309132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3" name="CustomShape 17"/>
          <p:cNvSpPr/>
          <p:nvPr/>
        </p:nvSpPr>
        <p:spPr>
          <a:xfrm>
            <a:off x="5545440" y="1311480"/>
            <a:ext cx="36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8"/>
          <p:cNvSpPr/>
          <p:nvPr/>
        </p:nvSpPr>
        <p:spPr>
          <a:xfrm rot="10800000">
            <a:off x="8290440" y="3378960"/>
            <a:ext cx="274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5" name="Group 19"/>
          <p:cNvGrpSpPr/>
          <p:nvPr/>
        </p:nvGrpSpPr>
        <p:grpSpPr>
          <a:xfrm>
            <a:off x="5896080" y="1505160"/>
            <a:ext cx="2500200" cy="1683360"/>
            <a:chOff x="5896080" y="1505160"/>
            <a:chExt cx="2500200" cy="1683360"/>
          </a:xfrm>
        </p:grpSpPr>
        <p:sp>
          <p:nvSpPr>
            <p:cNvPr id="446" name="CustomShape 20"/>
            <p:cNvSpPr/>
            <p:nvPr/>
          </p:nvSpPr>
          <p:spPr>
            <a:xfrm>
              <a:off x="6076800" y="3031200"/>
              <a:ext cx="360" cy="15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21"/>
            <p:cNvSpPr/>
            <p:nvPr/>
          </p:nvSpPr>
          <p:spPr>
            <a:xfrm>
              <a:off x="6076800" y="3188160"/>
              <a:ext cx="1271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22"/>
            <p:cNvSpPr/>
            <p:nvPr/>
          </p:nvSpPr>
          <p:spPr>
            <a:xfrm rot="10800000">
              <a:off x="7348320" y="1826640"/>
              <a:ext cx="360" cy="136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23"/>
            <p:cNvSpPr/>
            <p:nvPr/>
          </p:nvSpPr>
          <p:spPr>
            <a:xfrm>
              <a:off x="6791400" y="1826280"/>
              <a:ext cx="556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24"/>
            <p:cNvSpPr/>
            <p:nvPr/>
          </p:nvSpPr>
          <p:spPr>
            <a:xfrm>
              <a:off x="6791400" y="182628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25"/>
            <p:cNvSpPr/>
            <p:nvPr/>
          </p:nvSpPr>
          <p:spPr>
            <a:xfrm rot="10800000">
              <a:off x="6791400" y="2549880"/>
              <a:ext cx="857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26"/>
            <p:cNvSpPr/>
            <p:nvPr/>
          </p:nvSpPr>
          <p:spPr>
            <a:xfrm rot="10800000">
              <a:off x="7648200" y="2207880"/>
              <a:ext cx="360" cy="34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7"/>
            <p:cNvSpPr/>
            <p:nvPr/>
          </p:nvSpPr>
          <p:spPr>
            <a:xfrm>
              <a:off x="7077240" y="2207160"/>
              <a:ext cx="57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8"/>
            <p:cNvSpPr/>
            <p:nvPr/>
          </p:nvSpPr>
          <p:spPr>
            <a:xfrm>
              <a:off x="7070040" y="1631160"/>
              <a:ext cx="360" cy="57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29"/>
            <p:cNvSpPr/>
            <p:nvPr/>
          </p:nvSpPr>
          <p:spPr>
            <a:xfrm>
              <a:off x="6072120" y="1631160"/>
              <a:ext cx="99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30"/>
            <p:cNvSpPr/>
            <p:nvPr/>
          </p:nvSpPr>
          <p:spPr>
            <a:xfrm>
              <a:off x="6076800" y="163116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31"/>
            <p:cNvSpPr/>
            <p:nvPr/>
          </p:nvSpPr>
          <p:spPr>
            <a:xfrm>
              <a:off x="6067080" y="235512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32"/>
            <p:cNvSpPr/>
            <p:nvPr/>
          </p:nvSpPr>
          <p:spPr>
            <a:xfrm>
              <a:off x="6477120" y="2028960"/>
              <a:ext cx="360" cy="32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3"/>
            <p:cNvSpPr/>
            <p:nvPr/>
          </p:nvSpPr>
          <p:spPr>
            <a:xfrm>
              <a:off x="6477120" y="2028960"/>
              <a:ext cx="190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34"/>
            <p:cNvSpPr/>
            <p:nvPr/>
          </p:nvSpPr>
          <p:spPr>
            <a:xfrm>
              <a:off x="6657840" y="1747800"/>
              <a:ext cx="360" cy="28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35"/>
            <p:cNvSpPr/>
            <p:nvPr/>
          </p:nvSpPr>
          <p:spPr>
            <a:xfrm>
              <a:off x="5896080" y="1755000"/>
              <a:ext cx="761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36"/>
            <p:cNvSpPr/>
            <p:nvPr/>
          </p:nvSpPr>
          <p:spPr>
            <a:xfrm>
              <a:off x="7977240" y="1505160"/>
              <a:ext cx="360" cy="41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37"/>
            <p:cNvSpPr/>
            <p:nvPr/>
          </p:nvSpPr>
          <p:spPr>
            <a:xfrm>
              <a:off x="7557840" y="192672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38"/>
            <p:cNvSpPr/>
            <p:nvPr/>
          </p:nvSpPr>
          <p:spPr>
            <a:xfrm>
              <a:off x="7977240" y="2657520"/>
              <a:ext cx="360" cy="19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39"/>
            <p:cNvSpPr/>
            <p:nvPr/>
          </p:nvSpPr>
          <p:spPr>
            <a:xfrm>
              <a:off x="5900760" y="1755000"/>
              <a:ext cx="360" cy="1097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40"/>
            <p:cNvSpPr/>
            <p:nvPr/>
          </p:nvSpPr>
          <p:spPr>
            <a:xfrm>
              <a:off x="7977240" y="15058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41"/>
            <p:cNvSpPr/>
            <p:nvPr/>
          </p:nvSpPr>
          <p:spPr>
            <a:xfrm>
              <a:off x="7557840" y="19234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42"/>
            <p:cNvSpPr/>
            <p:nvPr/>
          </p:nvSpPr>
          <p:spPr>
            <a:xfrm>
              <a:off x="5900760" y="2853000"/>
              <a:ext cx="2076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43"/>
            <p:cNvSpPr/>
            <p:nvPr/>
          </p:nvSpPr>
          <p:spPr>
            <a:xfrm>
              <a:off x="7557840" y="26506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0" name="CustomShape 44"/>
          <p:cNvSpPr/>
          <p:nvPr/>
        </p:nvSpPr>
        <p:spPr>
          <a:xfrm>
            <a:off x="660600" y="110988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CF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1" name="CustomShape 45"/>
          <p:cNvSpPr/>
          <p:nvPr/>
        </p:nvSpPr>
        <p:spPr>
          <a:xfrm>
            <a:off x="3837240" y="329616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2" name="CustomShape 46"/>
          <p:cNvSpPr/>
          <p:nvPr/>
        </p:nvSpPr>
        <p:spPr>
          <a:xfrm>
            <a:off x="5088240" y="110988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CF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3" name="CustomShape 47"/>
          <p:cNvSpPr/>
          <p:nvPr/>
        </p:nvSpPr>
        <p:spPr>
          <a:xfrm>
            <a:off x="8242200" y="334692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Iterative Process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Google Shape;540;p35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477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478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C638BA5-A5F5-4DE3-A825-6392B62B0C0B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480" name="Google Shape;544;p35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481" name="CustomShape 6"/>
          <p:cNvSpPr/>
          <p:nvPr/>
        </p:nvSpPr>
        <p:spPr>
          <a:xfrm>
            <a:off x="1173960" y="1279440"/>
            <a:ext cx="36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7"/>
          <p:cNvSpPr/>
          <p:nvPr/>
        </p:nvSpPr>
        <p:spPr>
          <a:xfrm rot="10800000">
            <a:off x="3918960" y="3346920"/>
            <a:ext cx="274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3" name="Group 8"/>
          <p:cNvGrpSpPr/>
          <p:nvPr/>
        </p:nvGrpSpPr>
        <p:grpSpPr>
          <a:xfrm>
            <a:off x="1516320" y="1390680"/>
            <a:ext cx="1875240" cy="1700640"/>
            <a:chOff x="1516320" y="1390680"/>
            <a:chExt cx="1875240" cy="1700640"/>
          </a:xfrm>
        </p:grpSpPr>
        <p:sp>
          <p:nvSpPr>
            <p:cNvPr id="484" name="CustomShape 9"/>
            <p:cNvSpPr/>
            <p:nvPr/>
          </p:nvSpPr>
          <p:spPr>
            <a:xfrm flipH="1" rot="10800000">
              <a:off x="2144520" y="24530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0"/>
            <p:cNvSpPr/>
            <p:nvPr/>
          </p:nvSpPr>
          <p:spPr>
            <a:xfrm flipH="1" rot="10800000">
              <a:off x="2347920" y="22402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11"/>
            <p:cNvSpPr/>
            <p:nvPr/>
          </p:nvSpPr>
          <p:spPr>
            <a:xfrm flipH="1" rot="10800000">
              <a:off x="2560320" y="20286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2"/>
            <p:cNvSpPr/>
            <p:nvPr/>
          </p:nvSpPr>
          <p:spPr>
            <a:xfrm flipH="1" rot="10800000">
              <a:off x="2763720" y="181584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3"/>
            <p:cNvSpPr/>
            <p:nvPr/>
          </p:nvSpPr>
          <p:spPr>
            <a:xfrm flipH="1" rot="10800000">
              <a:off x="2976120" y="160308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4"/>
            <p:cNvSpPr/>
            <p:nvPr/>
          </p:nvSpPr>
          <p:spPr>
            <a:xfrm flipH="1" rot="10800000">
              <a:off x="1932120" y="266580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5"/>
            <p:cNvSpPr/>
            <p:nvPr/>
          </p:nvSpPr>
          <p:spPr>
            <a:xfrm flipH="1" rot="10800000">
              <a:off x="1728720" y="287856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6"/>
            <p:cNvSpPr/>
            <p:nvPr/>
          </p:nvSpPr>
          <p:spPr>
            <a:xfrm flipH="1" rot="10800000">
              <a:off x="1516320" y="3091320"/>
              <a:ext cx="415440" cy="212400"/>
            </a:xfrm>
            <a:prstGeom prst="bentConnector3">
              <a:avLst>
                <a:gd name="adj1" fmla="val 50000"/>
              </a:avLst>
            </a:prstGeom>
            <a:noFill/>
            <a:ln w="19080">
              <a:solidFill>
                <a:srgbClr val="4a86e8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" name="CustomShape 17"/>
          <p:cNvSpPr/>
          <p:nvPr/>
        </p:nvSpPr>
        <p:spPr>
          <a:xfrm>
            <a:off x="5545440" y="1311480"/>
            <a:ext cx="36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8"/>
          <p:cNvSpPr/>
          <p:nvPr/>
        </p:nvSpPr>
        <p:spPr>
          <a:xfrm rot="10800000">
            <a:off x="8290440" y="3378960"/>
            <a:ext cx="274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4" name="Group 19"/>
          <p:cNvGrpSpPr/>
          <p:nvPr/>
        </p:nvGrpSpPr>
        <p:grpSpPr>
          <a:xfrm>
            <a:off x="5896080" y="1505160"/>
            <a:ext cx="2500200" cy="1683360"/>
            <a:chOff x="5896080" y="1505160"/>
            <a:chExt cx="2500200" cy="1683360"/>
          </a:xfrm>
        </p:grpSpPr>
        <p:sp>
          <p:nvSpPr>
            <p:cNvPr id="495" name="CustomShape 20"/>
            <p:cNvSpPr/>
            <p:nvPr/>
          </p:nvSpPr>
          <p:spPr>
            <a:xfrm>
              <a:off x="6076800" y="3031200"/>
              <a:ext cx="360" cy="15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21"/>
            <p:cNvSpPr/>
            <p:nvPr/>
          </p:nvSpPr>
          <p:spPr>
            <a:xfrm>
              <a:off x="6076800" y="3188160"/>
              <a:ext cx="1271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22"/>
            <p:cNvSpPr/>
            <p:nvPr/>
          </p:nvSpPr>
          <p:spPr>
            <a:xfrm rot="10800000">
              <a:off x="7348320" y="1826640"/>
              <a:ext cx="360" cy="136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23"/>
            <p:cNvSpPr/>
            <p:nvPr/>
          </p:nvSpPr>
          <p:spPr>
            <a:xfrm>
              <a:off x="6791400" y="1826280"/>
              <a:ext cx="556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24"/>
            <p:cNvSpPr/>
            <p:nvPr/>
          </p:nvSpPr>
          <p:spPr>
            <a:xfrm>
              <a:off x="6791400" y="182628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25"/>
            <p:cNvSpPr/>
            <p:nvPr/>
          </p:nvSpPr>
          <p:spPr>
            <a:xfrm rot="10800000">
              <a:off x="6791400" y="2549880"/>
              <a:ext cx="857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26"/>
            <p:cNvSpPr/>
            <p:nvPr/>
          </p:nvSpPr>
          <p:spPr>
            <a:xfrm rot="10800000">
              <a:off x="7648200" y="2207880"/>
              <a:ext cx="360" cy="34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27"/>
            <p:cNvSpPr/>
            <p:nvPr/>
          </p:nvSpPr>
          <p:spPr>
            <a:xfrm>
              <a:off x="7077240" y="2207160"/>
              <a:ext cx="57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28"/>
            <p:cNvSpPr/>
            <p:nvPr/>
          </p:nvSpPr>
          <p:spPr>
            <a:xfrm>
              <a:off x="7070040" y="1631160"/>
              <a:ext cx="360" cy="57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29"/>
            <p:cNvSpPr/>
            <p:nvPr/>
          </p:nvSpPr>
          <p:spPr>
            <a:xfrm>
              <a:off x="6072120" y="1631160"/>
              <a:ext cx="99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30"/>
            <p:cNvSpPr/>
            <p:nvPr/>
          </p:nvSpPr>
          <p:spPr>
            <a:xfrm>
              <a:off x="6076800" y="163116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31"/>
            <p:cNvSpPr/>
            <p:nvPr/>
          </p:nvSpPr>
          <p:spPr>
            <a:xfrm>
              <a:off x="6067080" y="235512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32"/>
            <p:cNvSpPr/>
            <p:nvPr/>
          </p:nvSpPr>
          <p:spPr>
            <a:xfrm>
              <a:off x="6477120" y="2028960"/>
              <a:ext cx="360" cy="32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33"/>
            <p:cNvSpPr/>
            <p:nvPr/>
          </p:nvSpPr>
          <p:spPr>
            <a:xfrm>
              <a:off x="6477120" y="2028960"/>
              <a:ext cx="190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34"/>
            <p:cNvSpPr/>
            <p:nvPr/>
          </p:nvSpPr>
          <p:spPr>
            <a:xfrm>
              <a:off x="6657840" y="1747800"/>
              <a:ext cx="360" cy="28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35"/>
            <p:cNvSpPr/>
            <p:nvPr/>
          </p:nvSpPr>
          <p:spPr>
            <a:xfrm>
              <a:off x="5896080" y="1755000"/>
              <a:ext cx="761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36"/>
            <p:cNvSpPr/>
            <p:nvPr/>
          </p:nvSpPr>
          <p:spPr>
            <a:xfrm>
              <a:off x="7977240" y="1505160"/>
              <a:ext cx="360" cy="41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37"/>
            <p:cNvSpPr/>
            <p:nvPr/>
          </p:nvSpPr>
          <p:spPr>
            <a:xfrm>
              <a:off x="7557840" y="1926720"/>
              <a:ext cx="36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38"/>
            <p:cNvSpPr/>
            <p:nvPr/>
          </p:nvSpPr>
          <p:spPr>
            <a:xfrm>
              <a:off x="7977240" y="2657520"/>
              <a:ext cx="360" cy="19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39"/>
            <p:cNvSpPr/>
            <p:nvPr/>
          </p:nvSpPr>
          <p:spPr>
            <a:xfrm>
              <a:off x="5900760" y="1755000"/>
              <a:ext cx="360" cy="1097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40"/>
            <p:cNvSpPr/>
            <p:nvPr/>
          </p:nvSpPr>
          <p:spPr>
            <a:xfrm>
              <a:off x="7977240" y="15058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41"/>
            <p:cNvSpPr/>
            <p:nvPr/>
          </p:nvSpPr>
          <p:spPr>
            <a:xfrm>
              <a:off x="7557840" y="19234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42"/>
            <p:cNvSpPr/>
            <p:nvPr/>
          </p:nvSpPr>
          <p:spPr>
            <a:xfrm>
              <a:off x="5900760" y="2853000"/>
              <a:ext cx="2076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43"/>
            <p:cNvSpPr/>
            <p:nvPr/>
          </p:nvSpPr>
          <p:spPr>
            <a:xfrm>
              <a:off x="7557840" y="2650680"/>
              <a:ext cx="419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9" name="CustomShape 44"/>
          <p:cNvSpPr/>
          <p:nvPr/>
        </p:nvSpPr>
        <p:spPr>
          <a:xfrm>
            <a:off x="5956920" y="477648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Throughput (T)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[Bytes/sec]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0" name="CustomShape 45"/>
          <p:cNvSpPr/>
          <p:nvPr/>
        </p:nvSpPr>
        <p:spPr>
          <a:xfrm>
            <a:off x="1030320" y="4776480"/>
            <a:ext cx="28458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 (CF)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[no dimension]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1" name="CustomShape 46"/>
          <p:cNvSpPr/>
          <p:nvPr/>
        </p:nvSpPr>
        <p:spPr>
          <a:xfrm>
            <a:off x="4156560" y="3979440"/>
            <a:ext cx="1704600" cy="980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7"/>
          <p:cNvSpPr/>
          <p:nvPr/>
        </p:nvSpPr>
        <p:spPr>
          <a:xfrm rot="10800000">
            <a:off x="5747400" y="6027120"/>
            <a:ext cx="1704600" cy="980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48"/>
          <p:cNvSpPr/>
          <p:nvPr/>
        </p:nvSpPr>
        <p:spPr>
          <a:xfrm>
            <a:off x="660600" y="110988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CF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4" name="CustomShape 49"/>
          <p:cNvSpPr/>
          <p:nvPr/>
        </p:nvSpPr>
        <p:spPr>
          <a:xfrm>
            <a:off x="3837240" y="329616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5" name="CustomShape 50"/>
          <p:cNvSpPr/>
          <p:nvPr/>
        </p:nvSpPr>
        <p:spPr>
          <a:xfrm>
            <a:off x="5088240" y="110988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CF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6" name="CustomShape 51"/>
          <p:cNvSpPr/>
          <p:nvPr/>
        </p:nvSpPr>
        <p:spPr>
          <a:xfrm>
            <a:off x="8242200" y="3346920"/>
            <a:ext cx="456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TextShape 2"/>
          <p:cNvSpPr txBox="1"/>
          <p:nvPr/>
        </p:nvSpPr>
        <p:spPr>
          <a:xfrm>
            <a:off x="162000" y="495360"/>
            <a:ext cx="3703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Timeline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Google Shape;597;p36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530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531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540964F1-2418-4BC2-8E2E-D70CC2F214FE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33" name="Google Shape;601;p36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534" name="TextShape 6"/>
          <p:cNvSpPr txBox="1"/>
          <p:nvPr/>
        </p:nvSpPr>
        <p:spPr>
          <a:xfrm>
            <a:off x="2005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Past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Shape 7"/>
          <p:cNvSpPr txBox="1"/>
          <p:nvPr/>
        </p:nvSpPr>
        <p:spPr>
          <a:xfrm>
            <a:off x="261756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Present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Shape 8"/>
          <p:cNvSpPr txBox="1"/>
          <p:nvPr/>
        </p:nvSpPr>
        <p:spPr>
          <a:xfrm>
            <a:off x="476820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Future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Shape 9"/>
          <p:cNvSpPr txBox="1"/>
          <p:nvPr/>
        </p:nvSpPr>
        <p:spPr>
          <a:xfrm>
            <a:off x="72997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Far Future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10"/>
          <p:cNvSpPr/>
          <p:nvPr/>
        </p:nvSpPr>
        <p:spPr>
          <a:xfrm>
            <a:off x="200520" y="3134160"/>
            <a:ext cx="21524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Understanding the information and intrinsic structure of the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39" name="CustomShape 11"/>
          <p:cNvSpPr/>
          <p:nvPr/>
        </p:nvSpPr>
        <p:spPr>
          <a:xfrm>
            <a:off x="20052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0" name="CustomShape 12"/>
          <p:cNvSpPr/>
          <p:nvPr/>
        </p:nvSpPr>
        <p:spPr>
          <a:xfrm>
            <a:off x="261756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Applied computer science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>
            <a:off x="261756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2" name="CustomShape 14"/>
          <p:cNvSpPr/>
          <p:nvPr/>
        </p:nvSpPr>
        <p:spPr>
          <a:xfrm>
            <a:off x="20052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Custom scientific field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3" name="CustomShape 15"/>
          <p:cNvSpPr/>
          <p:nvPr/>
        </p:nvSpPr>
        <p:spPr>
          <a:xfrm>
            <a:off x="261756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Research of data structures and algorithms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4" name="CustomShape 16"/>
          <p:cNvSpPr/>
          <p:nvPr/>
        </p:nvSpPr>
        <p:spPr>
          <a:xfrm>
            <a:off x="476820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Custom + related scientific field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5" name="CustomShape 17"/>
          <p:cNvSpPr/>
          <p:nvPr/>
        </p:nvSpPr>
        <p:spPr>
          <a:xfrm>
            <a:off x="476820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6" name="CustomShape 18"/>
          <p:cNvSpPr/>
          <p:nvPr/>
        </p:nvSpPr>
        <p:spPr>
          <a:xfrm>
            <a:off x="476820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AI/ML methods for understanding of interdependencies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7" name="CustomShape 19"/>
          <p:cNvSpPr/>
          <p:nvPr/>
        </p:nvSpPr>
        <p:spPr>
          <a:xfrm>
            <a:off x="7299720" y="3134160"/>
            <a:ext cx="75132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8" name="CustomShape 20"/>
          <p:cNvSpPr/>
          <p:nvPr/>
        </p:nvSpPr>
        <p:spPr>
          <a:xfrm>
            <a:off x="7299720" y="4563720"/>
            <a:ext cx="62820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9" name="CustomShape 21"/>
          <p:cNvSpPr/>
          <p:nvPr/>
        </p:nvSpPr>
        <p:spPr>
          <a:xfrm>
            <a:off x="7299720" y="2426760"/>
            <a:ext cx="14565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TextShape 2"/>
          <p:cNvSpPr txBox="1"/>
          <p:nvPr/>
        </p:nvSpPr>
        <p:spPr>
          <a:xfrm>
            <a:off x="162000" y="495360"/>
            <a:ext cx="3703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Timeline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2" name="Google Shape;624;p37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553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554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8F1AA11-90B8-4933-8AB4-04AD056A9D28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555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56" name="Google Shape;628;p37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557" name="TextShape 6"/>
          <p:cNvSpPr txBox="1"/>
          <p:nvPr/>
        </p:nvSpPr>
        <p:spPr>
          <a:xfrm>
            <a:off x="2005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Past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Shape 7"/>
          <p:cNvSpPr txBox="1"/>
          <p:nvPr/>
        </p:nvSpPr>
        <p:spPr>
          <a:xfrm>
            <a:off x="261756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Present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TextShape 8"/>
          <p:cNvSpPr txBox="1"/>
          <p:nvPr/>
        </p:nvSpPr>
        <p:spPr>
          <a:xfrm>
            <a:off x="476820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Future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TextShape 9"/>
          <p:cNvSpPr txBox="1"/>
          <p:nvPr/>
        </p:nvSpPr>
        <p:spPr>
          <a:xfrm>
            <a:off x="72997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Far Future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CustomShape 10"/>
          <p:cNvSpPr/>
          <p:nvPr/>
        </p:nvSpPr>
        <p:spPr>
          <a:xfrm>
            <a:off x="200520" y="3134160"/>
            <a:ext cx="21524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Understanding the information and intrinsic structure of the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2" name="CustomShape 11"/>
          <p:cNvSpPr/>
          <p:nvPr/>
        </p:nvSpPr>
        <p:spPr>
          <a:xfrm>
            <a:off x="20052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3" name="CustomShape 12"/>
          <p:cNvSpPr/>
          <p:nvPr/>
        </p:nvSpPr>
        <p:spPr>
          <a:xfrm>
            <a:off x="261756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Applied computer science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4" name="CustomShape 13"/>
          <p:cNvSpPr/>
          <p:nvPr/>
        </p:nvSpPr>
        <p:spPr>
          <a:xfrm>
            <a:off x="261756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5" name="CustomShape 14"/>
          <p:cNvSpPr/>
          <p:nvPr/>
        </p:nvSpPr>
        <p:spPr>
          <a:xfrm>
            <a:off x="20052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Domain knowledge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6" name="CustomShape 15"/>
          <p:cNvSpPr/>
          <p:nvPr/>
        </p:nvSpPr>
        <p:spPr>
          <a:xfrm>
            <a:off x="261756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Research of data structures and algorithms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7" name="CustomShape 16"/>
          <p:cNvSpPr/>
          <p:nvPr/>
        </p:nvSpPr>
        <p:spPr>
          <a:xfrm>
            <a:off x="476820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Custom + related scientific field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8" name="CustomShape 17"/>
          <p:cNvSpPr/>
          <p:nvPr/>
        </p:nvSpPr>
        <p:spPr>
          <a:xfrm>
            <a:off x="476820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69" name="CustomShape 18"/>
          <p:cNvSpPr/>
          <p:nvPr/>
        </p:nvSpPr>
        <p:spPr>
          <a:xfrm>
            <a:off x="476820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AI/ML methods for understanding of interdependencies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0" name="CustomShape 19"/>
          <p:cNvSpPr/>
          <p:nvPr/>
        </p:nvSpPr>
        <p:spPr>
          <a:xfrm>
            <a:off x="7299720" y="3134160"/>
            <a:ext cx="75132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1" name="CustomShape 20"/>
          <p:cNvSpPr/>
          <p:nvPr/>
        </p:nvSpPr>
        <p:spPr>
          <a:xfrm>
            <a:off x="7299720" y="4563720"/>
            <a:ext cx="62820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2" name="CustomShape 21"/>
          <p:cNvSpPr/>
          <p:nvPr/>
        </p:nvSpPr>
        <p:spPr>
          <a:xfrm>
            <a:off x="7299720" y="2426760"/>
            <a:ext cx="14565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TextShape 2"/>
          <p:cNvSpPr txBox="1"/>
          <p:nvPr/>
        </p:nvSpPr>
        <p:spPr>
          <a:xfrm>
            <a:off x="162000" y="495360"/>
            <a:ext cx="3703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Timeline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5" name="Google Shape;651;p38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577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5FFD7AA5-60D7-4177-B915-0FB187F07C76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578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79" name="Google Shape;655;p38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580" name="TextShape 6"/>
          <p:cNvSpPr txBox="1"/>
          <p:nvPr/>
        </p:nvSpPr>
        <p:spPr>
          <a:xfrm>
            <a:off x="2005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Past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>
            <a:off x="200520" y="3134160"/>
            <a:ext cx="21524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Understanding the information and intrinsic structure of the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2" name="CustomShape 8"/>
          <p:cNvSpPr/>
          <p:nvPr/>
        </p:nvSpPr>
        <p:spPr>
          <a:xfrm>
            <a:off x="20052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>
            <a:off x="20052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Domain knowledge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584" name="Google Shape;660;p38" descr=""/>
          <p:cNvPicPr/>
          <p:nvPr/>
        </p:nvPicPr>
        <p:blipFill>
          <a:blip r:embed="rId3"/>
          <a:srcRect l="4448" t="27406" r="51755" b="13379"/>
          <a:stretch/>
        </p:blipFill>
        <p:spPr>
          <a:xfrm>
            <a:off x="2541240" y="1424880"/>
            <a:ext cx="6290640" cy="47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TextShape 2"/>
          <p:cNvSpPr txBox="1"/>
          <p:nvPr/>
        </p:nvSpPr>
        <p:spPr>
          <a:xfrm>
            <a:off x="162000" y="495360"/>
            <a:ext cx="3703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Timeline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Google Shape;667;p39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588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589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B0E7F80-B231-4E50-A215-880665D3A31E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590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91" name="Google Shape;671;p39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592" name="TextShape 6"/>
          <p:cNvSpPr txBox="1"/>
          <p:nvPr/>
        </p:nvSpPr>
        <p:spPr>
          <a:xfrm>
            <a:off x="2005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Past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Shape 7"/>
          <p:cNvSpPr txBox="1"/>
          <p:nvPr/>
        </p:nvSpPr>
        <p:spPr>
          <a:xfrm>
            <a:off x="261756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Present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extShape 8"/>
          <p:cNvSpPr txBox="1"/>
          <p:nvPr/>
        </p:nvSpPr>
        <p:spPr>
          <a:xfrm>
            <a:off x="476820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Future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Shape 9"/>
          <p:cNvSpPr txBox="1"/>
          <p:nvPr/>
        </p:nvSpPr>
        <p:spPr>
          <a:xfrm>
            <a:off x="7299720" y="1424880"/>
            <a:ext cx="17683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d9d9d9"/>
                </a:solidFill>
                <a:latin typeface="Calibri"/>
                <a:ea typeface="Calibri"/>
              </a:rPr>
              <a:t>Far Future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0"/>
          <p:cNvSpPr/>
          <p:nvPr/>
        </p:nvSpPr>
        <p:spPr>
          <a:xfrm>
            <a:off x="200520" y="3134160"/>
            <a:ext cx="215244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Understanding the information and intrinsic structure of the data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7" name="CustomShape 11"/>
          <p:cNvSpPr/>
          <p:nvPr/>
        </p:nvSpPr>
        <p:spPr>
          <a:xfrm>
            <a:off x="20052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8" name="CustomShape 12"/>
          <p:cNvSpPr/>
          <p:nvPr/>
        </p:nvSpPr>
        <p:spPr>
          <a:xfrm>
            <a:off x="261756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Applied computer science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9" name="CustomShape 13"/>
          <p:cNvSpPr/>
          <p:nvPr/>
        </p:nvSpPr>
        <p:spPr>
          <a:xfrm>
            <a:off x="261756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0" name="CustomShape 14"/>
          <p:cNvSpPr/>
          <p:nvPr/>
        </p:nvSpPr>
        <p:spPr>
          <a:xfrm>
            <a:off x="20052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Domain knowledge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1" name="CustomShape 15"/>
          <p:cNvSpPr/>
          <p:nvPr/>
        </p:nvSpPr>
        <p:spPr>
          <a:xfrm>
            <a:off x="261756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Research of data structures and algorithms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2" name="CustomShape 16"/>
          <p:cNvSpPr/>
          <p:nvPr/>
        </p:nvSpPr>
        <p:spPr>
          <a:xfrm>
            <a:off x="4768200" y="456372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Custom + related scientific field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3" name="CustomShape 17"/>
          <p:cNvSpPr/>
          <p:nvPr/>
        </p:nvSpPr>
        <p:spPr>
          <a:xfrm>
            <a:off x="4768200" y="2426760"/>
            <a:ext cx="23407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Compression Factor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4" name="CustomShape 18"/>
          <p:cNvSpPr/>
          <p:nvPr/>
        </p:nvSpPr>
        <p:spPr>
          <a:xfrm>
            <a:off x="4768200" y="3134160"/>
            <a:ext cx="21524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AI/ML methods for understanding of interdependencies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5" name="CustomShape 19"/>
          <p:cNvSpPr/>
          <p:nvPr/>
        </p:nvSpPr>
        <p:spPr>
          <a:xfrm>
            <a:off x="7299720" y="3134160"/>
            <a:ext cx="75132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6" name="CustomShape 20"/>
          <p:cNvSpPr/>
          <p:nvPr/>
        </p:nvSpPr>
        <p:spPr>
          <a:xfrm>
            <a:off x="7299720" y="4563720"/>
            <a:ext cx="62820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…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7" name="CustomShape 21"/>
          <p:cNvSpPr/>
          <p:nvPr/>
        </p:nvSpPr>
        <p:spPr>
          <a:xfrm>
            <a:off x="7299720" y="2426760"/>
            <a:ext cx="14565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d9d9d9"/>
                </a:solidFill>
                <a:latin typeface="Calibri"/>
                <a:ea typeface="Calibri"/>
              </a:rPr>
              <a:t>Throughput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TextShape 2"/>
          <p:cNvSpPr txBox="1"/>
          <p:nvPr/>
        </p:nvSpPr>
        <p:spPr>
          <a:xfrm>
            <a:off x="314640" y="495360"/>
            <a:ext cx="594036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Workflow for optimizing throughput or compression factor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0" name="Google Shape;694;p40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11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12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4DC16D7-61E1-4F2B-BDB0-35709224C7AD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13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14" name="Google Shape;698;p40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15" name="CustomShape 6"/>
          <p:cNvSpPr/>
          <p:nvPr/>
        </p:nvSpPr>
        <p:spPr>
          <a:xfrm>
            <a:off x="712080" y="2261880"/>
            <a:ext cx="176112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Pick a 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6" name="CustomShape 7"/>
          <p:cNvSpPr/>
          <p:nvPr/>
        </p:nvSpPr>
        <p:spPr>
          <a:xfrm>
            <a:off x="712080" y="3202920"/>
            <a:ext cx="176112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Select use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7" name="CustomShape 8"/>
          <p:cNvSpPr/>
          <p:nvPr/>
        </p:nvSpPr>
        <p:spPr>
          <a:xfrm>
            <a:off x="3627000" y="2261880"/>
            <a:ext cx="176112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Profile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8" name="CustomShape 9"/>
          <p:cNvSpPr/>
          <p:nvPr/>
        </p:nvSpPr>
        <p:spPr>
          <a:xfrm>
            <a:off x="3627000" y="3202920"/>
            <a:ext cx="176112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Benchmark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9" name="CustomShape 10"/>
          <p:cNvSpPr/>
          <p:nvPr/>
        </p:nvSpPr>
        <p:spPr>
          <a:xfrm>
            <a:off x="3487320" y="4389120"/>
            <a:ext cx="2040120" cy="1849680"/>
          </a:xfrm>
          <a:prstGeom prst="diamond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Good enough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0" name="CustomShape 11"/>
          <p:cNvSpPr/>
          <p:nvPr/>
        </p:nvSpPr>
        <p:spPr>
          <a:xfrm>
            <a:off x="6455520" y="2261880"/>
            <a:ext cx="176112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Change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1" name="CustomShape 12"/>
          <p:cNvSpPr/>
          <p:nvPr/>
        </p:nvSpPr>
        <p:spPr>
          <a:xfrm flipH="1" rot="16200000">
            <a:off x="1429920" y="3039840"/>
            <a:ext cx="324720" cy="360"/>
          </a:xfrm>
          <a:prstGeom prst="bentConnector3">
            <a:avLst>
              <a:gd name="adj1" fmla="val 49987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3"/>
          <p:cNvSpPr/>
          <p:nvPr/>
        </p:nvSpPr>
        <p:spPr>
          <a:xfrm flipH="1" rot="10800000">
            <a:off x="3627000" y="3511080"/>
            <a:ext cx="1153440" cy="9406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4"/>
          <p:cNvSpPr/>
          <p:nvPr/>
        </p:nvSpPr>
        <p:spPr>
          <a:xfrm flipH="1" rot="16200000">
            <a:off x="4344840" y="3039840"/>
            <a:ext cx="324720" cy="360"/>
          </a:xfrm>
          <a:prstGeom prst="bentConnector3">
            <a:avLst>
              <a:gd name="adj1" fmla="val 49988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5"/>
          <p:cNvSpPr/>
          <p:nvPr/>
        </p:nvSpPr>
        <p:spPr>
          <a:xfrm flipH="1" rot="16200000">
            <a:off x="4222440" y="4103640"/>
            <a:ext cx="569880" cy="360"/>
          </a:xfrm>
          <a:prstGeom prst="bentConnector3">
            <a:avLst>
              <a:gd name="adj1" fmla="val 49997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6"/>
          <p:cNvSpPr/>
          <p:nvPr/>
        </p:nvSpPr>
        <p:spPr>
          <a:xfrm flipH="1" rot="10800000">
            <a:off x="7336080" y="5314320"/>
            <a:ext cx="1807920" cy="2436120"/>
          </a:xfrm>
          <a:prstGeom prst="bentConnector2">
            <a:avLst/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"/>
          <p:cNvSpPr/>
          <p:nvPr/>
        </p:nvSpPr>
        <p:spPr>
          <a:xfrm flipH="1">
            <a:off x="5387760" y="2570040"/>
            <a:ext cx="1066680" cy="3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 rot="10800000">
            <a:off x="3487320" y="5314320"/>
            <a:ext cx="1894320" cy="3051720"/>
          </a:xfrm>
          <a:prstGeom prst="bentConnector4">
            <a:avLst>
              <a:gd name="adj1" fmla="val 165793"/>
              <a:gd name="adj2" fmla="val 107803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9"/>
          <p:cNvSpPr/>
          <p:nvPr/>
        </p:nvSpPr>
        <p:spPr>
          <a:xfrm>
            <a:off x="2333520" y="4873680"/>
            <a:ext cx="115344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Yes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9" name="CustomShape 20"/>
          <p:cNvSpPr/>
          <p:nvPr/>
        </p:nvSpPr>
        <p:spPr>
          <a:xfrm>
            <a:off x="5604480" y="4873680"/>
            <a:ext cx="115344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0" name="CustomShape 21"/>
          <p:cNvSpPr/>
          <p:nvPr/>
        </p:nvSpPr>
        <p:spPr>
          <a:xfrm>
            <a:off x="8027640" y="5963400"/>
            <a:ext cx="1029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Source [C]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Profiling and Benchmarking</a:t>
            </a:r>
            <a:br/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this context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Google Shape;721;p41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34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35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F2832D9-5016-42FA-BE6F-8628852C6EF6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36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37" name="Google Shape;725;p41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38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Profiling: Analysis of the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program as a whole</a:t>
            </a: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(might be split down to function level)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Benchmarking: Comparison of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evolutions/versions</a:t>
            </a: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of functions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 rot="16200000">
            <a:off x="1474200" y="-121104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Me, myself and 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Google Shape;82;p15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47BD6A5-1DEF-42F9-9992-09574D8077F7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02" name="Google Shape;86;p15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pic>
        <p:nvPicPr>
          <p:cNvPr id="103" name="Google Shape;87;p15" descr=""/>
          <p:cNvPicPr/>
          <p:nvPr/>
        </p:nvPicPr>
        <p:blipFill>
          <a:blip r:embed="rId3"/>
          <a:srcRect l="28831" t="8094" r="53209" b="68857"/>
          <a:stretch/>
        </p:blipFill>
        <p:spPr>
          <a:xfrm>
            <a:off x="7696080" y="4596840"/>
            <a:ext cx="1138680" cy="1579680"/>
          </a:xfrm>
          <a:prstGeom prst="rect">
            <a:avLst/>
          </a:prstGeom>
          <a:ln>
            <a:noFill/>
          </a:ln>
        </p:spPr>
      </p:pic>
      <p:sp>
        <p:nvSpPr>
          <p:cNvPr id="104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Studied Information Management and Engineering @ KIT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Bachelor thesis: 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Improve Collaboration Between </a:t>
            </a:r>
            <a:r>
              <a:rPr b="1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Marketing and Sales</a:t>
            </a:r>
            <a:r>
              <a:rPr b="0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and Analyze the Impact on the Quality of </a:t>
            </a:r>
            <a:r>
              <a:rPr b="1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Customer Data</a:t>
            </a:r>
            <a:r>
              <a:rPr b="0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in the Enterprise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05" name="Google Shape;89;p15" descr=""/>
          <p:cNvPicPr/>
          <p:nvPr/>
        </p:nvPicPr>
        <p:blipFill>
          <a:blip r:embed="rId4"/>
          <a:srcRect l="52823" t="43232" r="29217" b="35358"/>
          <a:stretch/>
        </p:blipFill>
        <p:spPr>
          <a:xfrm>
            <a:off x="7610040" y="4653000"/>
            <a:ext cx="1138680" cy="146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0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Profiling and Benchmarking</a:t>
            </a:r>
            <a:br/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this context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Google Shape;733;p42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42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3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B1279E5F-8ADB-4C83-BDE9-90FD6B48E940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44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45" name="Google Shape;737;p42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46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Profiling: Analysis of the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program as a whole</a:t>
            </a: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(might be split down to function level)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efefef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Benchmarking: Comparison of </a:t>
            </a:r>
            <a:r>
              <a:rPr b="1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evolutions/versions</a:t>
            </a:r>
            <a:r>
              <a:rPr b="0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 of functions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1145520" y="3351240"/>
            <a:ext cx="702000" cy="70200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8"/>
          <p:cNvSpPr/>
          <p:nvPr/>
        </p:nvSpPr>
        <p:spPr>
          <a:xfrm>
            <a:off x="2926080" y="3351240"/>
            <a:ext cx="191520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main()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2926080" y="4375080"/>
            <a:ext cx="343512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generate_histogram()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2926080" y="5326200"/>
            <a:ext cx="343512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print_histogram()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7515360" y="5326200"/>
            <a:ext cx="702000" cy="70200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2"/>
          <p:cNvSpPr/>
          <p:nvPr/>
        </p:nvSpPr>
        <p:spPr>
          <a:xfrm>
            <a:off x="1847880" y="3702240"/>
            <a:ext cx="107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3"/>
          <p:cNvSpPr/>
          <p:nvPr/>
        </p:nvSpPr>
        <p:spPr>
          <a:xfrm rot="5400000">
            <a:off x="3068640" y="3910680"/>
            <a:ext cx="672120" cy="957600"/>
          </a:xfrm>
          <a:prstGeom prst="bentConnector4">
            <a:avLst>
              <a:gd name="adj1" fmla="val 23902"/>
              <a:gd name="adj2" fmla="val 124843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4"/>
          <p:cNvSpPr/>
          <p:nvPr/>
        </p:nvSpPr>
        <p:spPr>
          <a:xfrm rot="5400000">
            <a:off x="3485160" y="4518720"/>
            <a:ext cx="600120" cy="1717560"/>
          </a:xfrm>
          <a:prstGeom prst="bentConnector4">
            <a:avLst>
              <a:gd name="adj1" fmla="val 20740"/>
              <a:gd name="adj2" fmla="val 113862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5"/>
          <p:cNvSpPr/>
          <p:nvPr/>
        </p:nvSpPr>
        <p:spPr>
          <a:xfrm>
            <a:off x="6361560" y="5677560"/>
            <a:ext cx="1153080" cy="360"/>
          </a:xfrm>
          <a:prstGeom prst="bentConnector3">
            <a:avLst>
              <a:gd name="adj1" fmla="val 50001"/>
            </a:avLst>
          </a:pr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Profiling and Benchmarking</a:t>
            </a:r>
            <a:br/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this context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8" name="Google Shape;754;p43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5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6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53406AB-E38F-4EA5-A267-39CE4069B628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6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62" name="Google Shape;758;p43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63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efefef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Profiling: Analysis of the </a:t>
            </a:r>
            <a:r>
              <a:rPr b="1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program as a whole</a:t>
            </a:r>
            <a:r>
              <a:rPr b="0" lang="en-GB" sz="2400" spc="-1" strike="noStrike">
                <a:solidFill>
                  <a:srgbClr val="efefef"/>
                </a:solidFill>
                <a:latin typeface="Calibri"/>
                <a:ea typeface="Calibri"/>
              </a:rPr>
              <a:t> (might be split down to function level)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Benchmarking: Comparison of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evolutions/versions</a:t>
            </a: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of functions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4" name="CustomShape 7"/>
          <p:cNvSpPr/>
          <p:nvPr/>
        </p:nvSpPr>
        <p:spPr>
          <a:xfrm>
            <a:off x="2642760" y="3291840"/>
            <a:ext cx="343512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generate_histogram()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5" name="CustomShape 8"/>
          <p:cNvSpPr/>
          <p:nvPr/>
        </p:nvSpPr>
        <p:spPr>
          <a:xfrm>
            <a:off x="2642760" y="4212720"/>
            <a:ext cx="343512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fast_histogram()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6" name="CustomShape 9"/>
          <p:cNvSpPr/>
          <p:nvPr/>
        </p:nvSpPr>
        <p:spPr>
          <a:xfrm>
            <a:off x="2642760" y="5133960"/>
            <a:ext cx="3435120" cy="7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Inconsolata"/>
                <a:ea typeface="Inconsolata"/>
              </a:rPr>
              <a:t>instant_histogram()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Profiling and Benchmarking</a:t>
            </a:r>
            <a:br/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this context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Google Shape;769;p44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70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71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2695415-3B32-45A7-8385-1D57839E8A5B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72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73" name="Google Shape;773;p44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74" name="CustomShape 6"/>
          <p:cNvSpPr/>
          <p:nvPr/>
        </p:nvSpPr>
        <p:spPr>
          <a:xfrm>
            <a:off x="314640" y="1361160"/>
            <a:ext cx="8308440" cy="49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Profiling: Analysis of the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program as a whole </a:t>
            </a:r>
            <a:br/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(might be split down to function level)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3"/>
              </a:rPr>
              <a:t>hyperfine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(time)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4"/>
              </a:rPr>
              <a:t>valgrind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 (time + memory)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5"/>
              </a:rPr>
              <a:t>gnu time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 (time + memory)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Definitely worth looking into … 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6"/>
              </a:rPr>
              <a:t>flamegraph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7"/>
              </a:rPr>
              <a:t>perf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*</a:t>
            </a: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8"/>
              </a:rPr>
              <a:t>not-perf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*</a:t>
            </a: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9"/>
              </a:rPr>
              <a:t>cargo-instruments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5" name="CustomShape 7"/>
          <p:cNvSpPr/>
          <p:nvPr/>
        </p:nvSpPr>
        <p:spPr>
          <a:xfrm>
            <a:off x="7931160" y="5963400"/>
            <a:ext cx="1125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based on [C]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Profiling and Benchmarking</a:t>
            </a:r>
            <a:br/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this context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8" name="Google Shape;782;p45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7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8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B47D8B7-7595-4D3C-946B-0D5B870FB9D2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82" name="Google Shape;786;p45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83" name="CustomShape 6"/>
          <p:cNvSpPr/>
          <p:nvPr/>
        </p:nvSpPr>
        <p:spPr>
          <a:xfrm>
            <a:off x="314640" y="1361160"/>
            <a:ext cx="8308440" cy="25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Benchmarking: Comparison of </a:t>
            </a:r>
            <a:r>
              <a:rPr b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evolutions/versions</a:t>
            </a: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of functions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Very specific for each programming language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No general recommendation possible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Rust: </a:t>
            </a: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3"/>
              </a:rPr>
              <a:t>criterion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Demo time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Google Shape;794;p46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87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88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57FCC8D-84DA-4895-97A4-AE7FCC7EA4D6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89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90" name="Google Shape;798;p46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691" name="CustomShape 6"/>
          <p:cNvSpPr/>
          <p:nvPr/>
        </p:nvSpPr>
        <p:spPr>
          <a:xfrm>
            <a:off x="314640" y="1361160"/>
            <a:ext cx="8308440" cy="25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Profile I/O of my laptop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First generate some random data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Copy this data from a to b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Profile different copy commands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cp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dd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rsync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Applications we will use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3"/>
              </a:rPr>
              <a:t>hyperfine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(</a:t>
            </a:r>
            <a:r>
              <a:rPr b="1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time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)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4"/>
              </a:rPr>
              <a:t>valgrind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 (time + </a:t>
            </a:r>
            <a:r>
              <a:rPr b="1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memory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)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Inconsolata"/>
              <a:buChar char="○"/>
            </a:pPr>
            <a:r>
              <a:rPr b="0" lang="en-GB" sz="2400" spc="-1" strike="noStrike" u="sng">
                <a:solidFill>
                  <a:srgbClr val="0097a7"/>
                </a:solidFill>
                <a:uFillTx/>
                <a:latin typeface="Inconsolata"/>
                <a:ea typeface="Inconsolata"/>
                <a:hlinkClick r:id="rId5"/>
              </a:rPr>
              <a:t>gnu time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  (time + </a:t>
            </a:r>
            <a:r>
              <a:rPr b="1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memory</a:t>
            </a:r>
            <a:r>
              <a:rPr b="0" lang="en-GB" sz="2400" spc="-1" strike="noStrike">
                <a:solidFill>
                  <a:srgbClr val="434343"/>
                </a:solidFill>
                <a:latin typeface="Inconsolata"/>
                <a:ea typeface="Inconsolata"/>
              </a:rPr>
              <a:t>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That’s all folks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4" name="Google Shape;806;p47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695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96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2DAEE81-4CA6-45A6-A343-78EA72FCB67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97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98" name="Google Shape;810;p47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pic>
        <p:nvPicPr>
          <p:cNvPr id="699" name="Google Shape;811;p47" descr=""/>
          <p:cNvPicPr/>
          <p:nvPr/>
        </p:nvPicPr>
        <p:blipFill>
          <a:blip r:embed="rId3"/>
          <a:srcRect l="0" t="0" r="0" b="34589"/>
          <a:stretch/>
        </p:blipFill>
        <p:spPr>
          <a:xfrm>
            <a:off x="1186200" y="1257480"/>
            <a:ext cx="6777000" cy="4789800"/>
          </a:xfrm>
          <a:prstGeom prst="rect">
            <a:avLst/>
          </a:prstGeom>
          <a:ln>
            <a:noFill/>
          </a:ln>
        </p:spPr>
      </p:pic>
      <p:sp>
        <p:nvSpPr>
          <p:cNvPr id="700" name="CustomShape 6"/>
          <p:cNvSpPr/>
          <p:nvPr/>
        </p:nvSpPr>
        <p:spPr>
          <a:xfrm>
            <a:off x="8027640" y="5963400"/>
            <a:ext cx="1029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Source [Z]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Sources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3" name="Google Shape;977;p57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704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05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8DAABF7-3969-44AB-96C4-3ECD681E94A6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706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707" name="Google Shape;981;p57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708" name="CustomShape 6"/>
          <p:cNvSpPr/>
          <p:nvPr/>
        </p:nvSpPr>
        <p:spPr>
          <a:xfrm>
            <a:off x="311400" y="1404720"/>
            <a:ext cx="8520120" cy="47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[Z] </a:t>
            </a:r>
            <a:r>
              <a:rPr b="0" lang="en-GB" sz="1400" spc="-1" strike="noStrike" u="sng">
                <a:solidFill>
                  <a:srgbClr val="0097a7"/>
                </a:solidFill>
                <a:uFillTx/>
                <a:latin typeface="Roboto Mono"/>
                <a:ea typeface="Roboto Mono"/>
                <a:hlinkClick r:id="rId3"/>
              </a:rPr>
              <a:t>Calvin Photoshoot</a:t>
            </a: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[A] </a:t>
            </a:r>
            <a:r>
              <a:rPr b="0" lang="en-GB" sz="1400" spc="-1" strike="noStrike" u="sng">
                <a:solidFill>
                  <a:srgbClr val="0097a7"/>
                </a:solidFill>
                <a:uFillTx/>
                <a:latin typeface="Roboto Mono"/>
                <a:ea typeface="Roboto Mono"/>
                <a:hlinkClick r:id="rId4"/>
              </a:rPr>
              <a:t>Greece Olympia Marble Statue</a:t>
            </a: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[B] </a:t>
            </a:r>
            <a:r>
              <a:rPr b="0" lang="en-GB" sz="1400" spc="-1" strike="noStrike" u="sng">
                <a:solidFill>
                  <a:srgbClr val="0097a7"/>
                </a:solidFill>
                <a:uFillTx/>
                <a:latin typeface="Roboto Mono"/>
                <a:ea typeface="Roboto Mono"/>
                <a:hlinkClick r:id="rId5"/>
              </a:rPr>
              <a:t>https://drawingacademy.com/drawing-progress</a:t>
            </a: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[C] </a:t>
            </a:r>
            <a:r>
              <a:rPr b="0" lang="en-GB" sz="1400" spc="-1" strike="noStrike" u="sng">
                <a:solidFill>
                  <a:srgbClr val="0097a7"/>
                </a:solidFill>
                <a:uFillTx/>
                <a:latin typeface="Roboto Mono"/>
                <a:ea typeface="Roboto Mono"/>
                <a:hlinkClick r:id="rId6"/>
              </a:rPr>
              <a:t>https://fosdem.org/2020/schedule/event/rust_optimizing_rav1e/</a:t>
            </a:r>
            <a:r>
              <a:rPr b="0" lang="en-GB" sz="1400" spc="-1" strike="noStrike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Me, myself and 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96;p16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FF4FBCE-A7DC-4AE2-B510-4B91FA50C92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12" name="Google Shape;100;p16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13" name="CustomShape 6"/>
          <p:cNvSpPr/>
          <p:nvPr/>
        </p:nvSpPr>
        <p:spPr>
          <a:xfrm>
            <a:off x="314640" y="1361160"/>
            <a:ext cx="830844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Master thesis: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Conceptualization and Prototypical Implementation of a Tool to Determine the Optimal </a:t>
            </a:r>
            <a:r>
              <a:rPr b="1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XML Similarity Measurement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Doctoral thesis:</a:t>
            </a:r>
            <a:endParaRPr b="0" lang="en-GB" sz="2400" spc="-1" strike="noStrike"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1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Compression Methods</a:t>
            </a:r>
            <a:r>
              <a:rPr b="0" i="1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 for Structured Floating Point Data and their Application in Climate Research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4" name="Google Shape;102;p16" descr=""/>
          <p:cNvPicPr/>
          <p:nvPr/>
        </p:nvPicPr>
        <p:blipFill>
          <a:blip r:embed="rId3"/>
          <a:srcRect l="28831" t="8094" r="53209" b="68857"/>
          <a:stretch/>
        </p:blipFill>
        <p:spPr>
          <a:xfrm>
            <a:off x="7696080" y="4596840"/>
            <a:ext cx="1138680" cy="157968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03;p16" descr=""/>
          <p:cNvPicPr/>
          <p:nvPr/>
        </p:nvPicPr>
        <p:blipFill>
          <a:blip r:embed="rId4"/>
          <a:srcRect l="54265" t="7594" r="27775" b="70995"/>
          <a:stretch/>
        </p:blipFill>
        <p:spPr>
          <a:xfrm>
            <a:off x="7696080" y="4653000"/>
            <a:ext cx="1138680" cy="146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 rot="16200000">
            <a:off x="1474200" y="-12513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History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10;p17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2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7EB802A-0E4C-4D67-B63C-5D8F7D8A356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22" name="Google Shape;114;p17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314640" y="1361160"/>
            <a:ext cx="830844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Compression has its origin in communication technology</a:t>
            </a:r>
            <a:endParaRPr b="0" lang="en-GB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GB" sz="2400" spc="-1" strike="noStrike">
                <a:solidFill>
                  <a:srgbClr val="434343"/>
                </a:solidFill>
                <a:latin typeface="Calibri"/>
                <a:ea typeface="Calibri"/>
              </a:rPr>
              <a:t>Hence compression == source coding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 rot="5400000">
            <a:off x="4467240" y="1563840"/>
            <a:ext cx="253080" cy="4424400"/>
          </a:xfrm>
          <a:prstGeom prst="can">
            <a:avLst>
              <a:gd name="adj" fmla="val 54654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8"/>
          <p:cNvSpPr/>
          <p:nvPr/>
        </p:nvSpPr>
        <p:spPr>
          <a:xfrm>
            <a:off x="554760" y="3234960"/>
            <a:ext cx="1107360" cy="1082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9"/>
          <p:cNvSpPr/>
          <p:nvPr/>
        </p:nvSpPr>
        <p:spPr>
          <a:xfrm>
            <a:off x="7525440" y="3234960"/>
            <a:ext cx="1107360" cy="1082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0"/>
          <p:cNvSpPr/>
          <p:nvPr/>
        </p:nvSpPr>
        <p:spPr>
          <a:xfrm>
            <a:off x="165960" y="443268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Source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3089880" y="3150360"/>
            <a:ext cx="300816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(Unreliable) Channel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9" name="CustomShape 12"/>
          <p:cNvSpPr/>
          <p:nvPr/>
        </p:nvSpPr>
        <p:spPr>
          <a:xfrm>
            <a:off x="7115400" y="4432680"/>
            <a:ext cx="18853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Calibri"/>
              </a:rPr>
              <a:t>Sink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30" name="CustomShape 13"/>
          <p:cNvSpPr/>
          <p:nvPr/>
        </p:nvSpPr>
        <p:spPr>
          <a:xfrm>
            <a:off x="1900080" y="3776400"/>
            <a:ext cx="48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4"/>
          <p:cNvSpPr/>
          <p:nvPr/>
        </p:nvSpPr>
        <p:spPr>
          <a:xfrm>
            <a:off x="6667920" y="3776400"/>
            <a:ext cx="49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30;p18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3870EE9-B0AA-4DDF-A0A2-32DE57DF7137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38" name="Google Shape;134;p18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35;p18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140" name="CustomShape 6"/>
          <p:cNvSpPr/>
          <p:nvPr/>
        </p:nvSpPr>
        <p:spPr>
          <a:xfrm>
            <a:off x="8027640" y="5963400"/>
            <a:ext cx="1029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Source [A]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Google Shape;143;p19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A42AAE1-6E26-40FD-BA0E-E1BFE67429AB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47" name="Google Shape;147;p19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48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Google Shape;149;p19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150" name="CustomShape 7"/>
          <p:cNvSpPr/>
          <p:nvPr/>
        </p:nvSpPr>
        <p:spPr>
          <a:xfrm flipH="1">
            <a:off x="2688840" y="1524960"/>
            <a:ext cx="85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Google Shape;151;p19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8027640" y="5963400"/>
            <a:ext cx="1029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Inconsolata"/>
                <a:ea typeface="Inconsolata"/>
              </a:rPr>
              <a:t>Source [B]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oogle Shape;159;p20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7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B2C0F3B8-50D2-4105-8B0C-66A882CC92F8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59" name="Google Shape;163;p20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7"/>
          <p:cNvSpPr/>
          <p:nvPr/>
        </p:nvSpPr>
        <p:spPr>
          <a:xfrm>
            <a:off x="4104720" y="3098160"/>
            <a:ext cx="1083600" cy="1441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Google Shape;166;p20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163" name="CustomShape 8"/>
          <p:cNvSpPr/>
          <p:nvPr/>
        </p:nvSpPr>
        <p:spPr>
          <a:xfrm flipH="1">
            <a:off x="2688840" y="1524960"/>
            <a:ext cx="85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Google Shape;168;p20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165" name="CustomShape 9"/>
          <p:cNvSpPr/>
          <p:nvPr/>
        </p:nvSpPr>
        <p:spPr>
          <a:xfrm>
            <a:off x="281484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 rot="16200000">
            <a:off x="1455120" y="-1256760"/>
            <a:ext cx="6238800" cy="8963640"/>
          </a:xfrm>
          <a:prstGeom prst="round2DiagRect">
            <a:avLst>
              <a:gd name="adj1" fmla="val 2418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2"/>
          <p:cNvSpPr txBox="1"/>
          <p:nvPr/>
        </p:nvSpPr>
        <p:spPr>
          <a:xfrm>
            <a:off x="314640" y="49536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Compression IOI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Google Shape;176;p21" descr=""/>
          <p:cNvPicPr/>
          <p:nvPr/>
        </p:nvPicPr>
        <p:blipFill>
          <a:blip r:embed="rId1"/>
          <a:stretch/>
        </p:blipFill>
        <p:spPr>
          <a:xfrm>
            <a:off x="7284240" y="376920"/>
            <a:ext cx="1547640" cy="70200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2562480" y="6344280"/>
            <a:ext cx="64940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STEINBUCH CENTRE FOR COMPUTING (SCC)</a:t>
            </a:r>
            <a:br/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INSTITUTE FOR METEOROLOGY AND CLIMATE RESEARCH (IMK-ASF)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70" name="TextShape 4"/>
          <p:cNvSpPr txBox="1"/>
          <p:nvPr/>
        </p:nvSpPr>
        <p:spPr>
          <a:xfrm>
            <a:off x="111960" y="634428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769454D-83E7-45E9-95E1-387BCBA06CF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0600" y="6349680"/>
            <a:ext cx="40791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Breakfast Meeting on 2020/02/13 by Ugur Cayoglu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172" name="Google Shape;180;p21" descr=""/>
          <p:cNvPicPr/>
          <p:nvPr/>
        </p:nvPicPr>
        <p:blipFill>
          <a:blip r:embed="rId2"/>
          <a:stretch/>
        </p:blipFill>
        <p:spPr>
          <a:xfrm>
            <a:off x="6455520" y="376920"/>
            <a:ext cx="627840" cy="70200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545400" y="1909440"/>
            <a:ext cx="1977480" cy="263052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"/>
          <p:cNvSpPr/>
          <p:nvPr/>
        </p:nvSpPr>
        <p:spPr>
          <a:xfrm>
            <a:off x="4104720" y="3098160"/>
            <a:ext cx="1083600" cy="144144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Google Shape;183;p21" descr=""/>
          <p:cNvPicPr/>
          <p:nvPr/>
        </p:nvPicPr>
        <p:blipFill>
          <a:blip r:embed="rId3"/>
          <a:srcRect l="4324" t="3564" r="18172" b="24551"/>
          <a:stretch/>
        </p:blipFill>
        <p:spPr>
          <a:xfrm>
            <a:off x="3798000" y="318240"/>
            <a:ext cx="1547640" cy="1913760"/>
          </a:xfrm>
          <a:prstGeom prst="rect">
            <a:avLst/>
          </a:prstGeom>
          <a:ln>
            <a:noFill/>
          </a:ln>
        </p:spPr>
      </p:pic>
      <p:sp>
        <p:nvSpPr>
          <p:cNvPr id="176" name="CustomShape 8"/>
          <p:cNvSpPr/>
          <p:nvPr/>
        </p:nvSpPr>
        <p:spPr>
          <a:xfrm flipH="1">
            <a:off x="2688840" y="1524960"/>
            <a:ext cx="8593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Google Shape;185;p21" descr=""/>
          <p:cNvPicPr/>
          <p:nvPr/>
        </p:nvPicPr>
        <p:blipFill>
          <a:blip r:embed="rId4"/>
          <a:srcRect l="56487" t="0" r="1641" b="10910"/>
          <a:stretch/>
        </p:blipFill>
        <p:spPr>
          <a:xfrm>
            <a:off x="759240" y="2472120"/>
            <a:ext cx="1457280" cy="1913760"/>
          </a:xfrm>
          <a:prstGeom prst="rect">
            <a:avLst/>
          </a:prstGeom>
          <a:ln>
            <a:noFill/>
          </a:ln>
        </p:spPr>
      </p:pic>
      <p:sp>
        <p:nvSpPr>
          <p:cNvPr id="178" name="CustomShape 9"/>
          <p:cNvSpPr/>
          <p:nvPr/>
        </p:nvSpPr>
        <p:spPr>
          <a:xfrm>
            <a:off x="2814840" y="3805560"/>
            <a:ext cx="99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0"/>
          <p:cNvSpPr/>
          <p:nvPr/>
        </p:nvSpPr>
        <p:spPr>
          <a:xfrm>
            <a:off x="200520" y="1775160"/>
            <a:ext cx="2667240" cy="2764440"/>
          </a:xfrm>
          <a:prstGeom prst="noSmoking">
            <a:avLst>
              <a:gd name="adj" fmla="val 18750"/>
            </a:avLst>
          </a:prstGeom>
          <a:solidFill>
            <a:srgbClr val="cc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2020-02-26T17:17:08Z</dcterms:modified>
  <cp:revision>1</cp:revision>
  <dc:subject/>
  <dc:title/>
</cp:coreProperties>
</file>